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8" r:id="rId1"/>
  </p:sldMasterIdLst>
  <p:sldIdLst>
    <p:sldId id="256" r:id="rId2"/>
    <p:sldId id="257" r:id="rId3"/>
    <p:sldId id="295" r:id="rId4"/>
    <p:sldId id="311" r:id="rId5"/>
    <p:sldId id="307" r:id="rId6"/>
    <p:sldId id="262" r:id="rId7"/>
    <p:sldId id="263" r:id="rId8"/>
    <p:sldId id="283" r:id="rId9"/>
    <p:sldId id="284" r:id="rId10"/>
    <p:sldId id="296" r:id="rId11"/>
    <p:sldId id="312" r:id="rId12"/>
    <p:sldId id="308" r:id="rId13"/>
    <p:sldId id="265" r:id="rId14"/>
    <p:sldId id="267" r:id="rId15"/>
    <p:sldId id="285" r:id="rId16"/>
    <p:sldId id="286" r:id="rId17"/>
    <p:sldId id="297" r:id="rId18"/>
    <p:sldId id="313" r:id="rId19"/>
    <p:sldId id="309" r:id="rId20"/>
    <p:sldId id="266" r:id="rId21"/>
    <p:sldId id="268" r:id="rId22"/>
    <p:sldId id="287" r:id="rId23"/>
    <p:sldId id="288" r:id="rId24"/>
    <p:sldId id="294" r:id="rId25"/>
    <p:sldId id="314" r:id="rId26"/>
    <p:sldId id="310" r:id="rId27"/>
    <p:sldId id="264" r:id="rId28"/>
    <p:sldId id="269" r:id="rId29"/>
    <p:sldId id="289" r:id="rId30"/>
    <p:sldId id="282" r:id="rId31"/>
    <p:sldId id="278" r:id="rId32"/>
    <p:sldId id="290" r:id="rId33"/>
    <p:sldId id="258" r:id="rId34"/>
    <p:sldId id="260" r:id="rId35"/>
    <p:sldId id="299" r:id="rId36"/>
    <p:sldId id="271" r:id="rId37"/>
    <p:sldId id="300" r:id="rId38"/>
    <p:sldId id="274" r:id="rId39"/>
    <p:sldId id="301" r:id="rId40"/>
    <p:sldId id="273" r:id="rId41"/>
    <p:sldId id="298" r:id="rId42"/>
    <p:sldId id="280" r:id="rId43"/>
    <p:sldId id="306" r:id="rId44"/>
    <p:sldId id="270" r:id="rId45"/>
    <p:sldId id="303" r:id="rId46"/>
    <p:sldId id="261" r:id="rId47"/>
    <p:sldId id="304" r:id="rId48"/>
    <p:sldId id="275" r:id="rId49"/>
    <p:sldId id="305" r:id="rId50"/>
    <p:sldId id="276" r:id="rId51"/>
    <p:sldId id="302" r:id="rId52"/>
    <p:sldId id="277" r:id="rId53"/>
    <p:sldId id="281" r:id="rId54"/>
    <p:sldId id="315" r:id="rId55"/>
    <p:sldId id="291" r:id="rId56"/>
    <p:sldId id="292" r:id="rId57"/>
    <p:sldId id="317" r:id="rId58"/>
    <p:sldId id="293" r:id="rId59"/>
    <p:sldId id="316" r:id="rId60"/>
    <p:sldId id="279"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4660"/>
  </p:normalViewPr>
  <p:slideViewPr>
    <p:cSldViewPr snapToGrid="0">
      <p:cViewPr varScale="1">
        <p:scale>
          <a:sx n="59" d="100"/>
          <a:sy n="59" d="100"/>
        </p:scale>
        <p:origin x="8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B61BEF0D-F0BB-DE4B-95CE-6DB70DBA9567}" type="datetimeFigureOut">
              <a:rPr lang="en-US" smtClean="0"/>
              <a:pPr/>
              <a:t>1/23/2025</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699138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0255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721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518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B61BEF0D-F0BB-DE4B-95CE-6DB70DBA9567}" type="datetimeFigureOut">
              <a:rPr lang="en-US" smtClean="0"/>
              <a:pPr/>
              <a:t>1/23/2025</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932530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7463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047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8018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2735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pPr/>
              <a:t>1/23/2025</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D57F1E4F-1CFF-5643-939E-217C01CDF565}" type="slidenum">
              <a:rPr lang="en-US" smtClean="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2752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B61BEF0D-F0BB-DE4B-95CE-6DB70DBA9567}" type="datetimeFigureOut">
              <a:rPr lang="en-US" smtClean="0"/>
              <a:pPr/>
              <a:t>1/23/2025</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D57F1E4F-1CFF-5643-939E-217C01CDF565}" type="slidenum">
              <a:rPr lang="en-US" smtClean="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8264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B61BEF0D-F0BB-DE4B-95CE-6DB70DBA9567}" type="datetimeFigureOut">
              <a:rPr lang="en-US" smtClean="0"/>
              <a:pPr/>
              <a:t>1/23/2025</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757134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arth.gsfc.nasa.gov/climate/data/deep-blue/science#:~:text=The%20%C3%85ngstr%C3%B6m%20exponent%20is%20a,longer%20(e.g.%20red%20light)" TargetMode="Externa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earth.gsfc.nasa.gov/climate/data/deep-blue/science#:~:text=The%20%C3%85ngstr%C3%B6m%20exponent%20is%20a,longer%20(e.g.%20red%20light)" TargetMode="External"/><Relationship Id="rId2" Type="http://schemas.openxmlformats.org/officeDocument/2006/relationships/hyperlink" Target="https://en.wikipedia.org/wiki/Single-scattering_albedo"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tandfonline.com/doi/full/10.1080/02786826.2023.2186214#d1e188"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hyperlink" Target="https://github.com/nadezsha/MSc---Applied-Meteorology-and-Environmental-Physics/tree/main/Radiation%20and%20Atmosphere%20Interaction"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89F1-D55F-24A6-7AB2-75645FFD15B4}"/>
              </a:ext>
            </a:extLst>
          </p:cNvPr>
          <p:cNvSpPr>
            <a:spLocks noGrp="1"/>
          </p:cNvSpPr>
          <p:nvPr>
            <p:ph type="ctrTitle"/>
          </p:nvPr>
        </p:nvSpPr>
        <p:spPr>
          <a:xfrm>
            <a:off x="1561708" y="2091263"/>
            <a:ext cx="9070848" cy="1675194"/>
          </a:xfrm>
        </p:spPr>
        <p:txBody>
          <a:bodyPr/>
          <a:lstStyle/>
          <a:p>
            <a:r>
              <a:rPr lang="el-GR" sz="4400" dirty="0"/>
              <a:t>ΑΛΛΗΛΕΠΙΔΡΑΣΗ </a:t>
            </a:r>
            <a:br>
              <a:rPr lang="el-GR" sz="4400" dirty="0"/>
            </a:br>
            <a:r>
              <a:rPr lang="el-GR" sz="4400" dirty="0"/>
              <a:t>ΑΚΤΙΝΟΒΟΛΙΑΣ - ΑΤΜΟΣΦΑΙΡΑΣ</a:t>
            </a:r>
            <a:endParaRPr lang="en-US" sz="4400" dirty="0"/>
          </a:p>
        </p:txBody>
      </p:sp>
      <p:sp>
        <p:nvSpPr>
          <p:cNvPr id="3" name="Subtitle 2">
            <a:extLst>
              <a:ext uri="{FF2B5EF4-FFF2-40B4-BE49-F238E27FC236}">
                <a16:creationId xmlns:a16="http://schemas.microsoft.com/office/drawing/2014/main" id="{0A5E736D-50B1-2B13-F668-DB4B4DD74D57}"/>
              </a:ext>
            </a:extLst>
          </p:cNvPr>
          <p:cNvSpPr>
            <a:spLocks noGrp="1"/>
          </p:cNvSpPr>
          <p:nvPr>
            <p:ph type="subTitle" idx="1"/>
          </p:nvPr>
        </p:nvSpPr>
        <p:spPr>
          <a:xfrm>
            <a:off x="1559444" y="3684813"/>
            <a:ext cx="9070848" cy="457201"/>
          </a:xfrm>
        </p:spPr>
        <p:txBody>
          <a:bodyPr>
            <a:noAutofit/>
          </a:bodyPr>
          <a:lstStyle/>
          <a:p>
            <a:r>
              <a:rPr lang="el-GR" sz="2800" dirty="0"/>
              <a:t>ΕΡΓΑΣΙΑ 4 </a:t>
            </a:r>
          </a:p>
          <a:p>
            <a:endParaRPr lang="en-US" sz="2800" dirty="0"/>
          </a:p>
        </p:txBody>
      </p:sp>
      <p:sp>
        <p:nvSpPr>
          <p:cNvPr id="4" name="TextBox 3">
            <a:extLst>
              <a:ext uri="{FF2B5EF4-FFF2-40B4-BE49-F238E27FC236}">
                <a16:creationId xmlns:a16="http://schemas.microsoft.com/office/drawing/2014/main" id="{14448BAA-21C0-5888-B653-C95069992ACF}"/>
              </a:ext>
            </a:extLst>
          </p:cNvPr>
          <p:cNvSpPr txBox="1"/>
          <p:nvPr/>
        </p:nvSpPr>
        <p:spPr>
          <a:xfrm>
            <a:off x="1643743" y="4441371"/>
            <a:ext cx="9070848" cy="830997"/>
          </a:xfrm>
          <a:prstGeom prst="rect">
            <a:avLst/>
          </a:prstGeom>
          <a:noFill/>
        </p:spPr>
        <p:txBody>
          <a:bodyPr wrap="square" rtlCol="0">
            <a:spAutoFit/>
          </a:bodyPr>
          <a:lstStyle/>
          <a:p>
            <a:pPr algn="ctr"/>
            <a:r>
              <a:rPr lang="el-GR" sz="2400" dirty="0"/>
              <a:t>Νάντια </a:t>
            </a:r>
            <a:r>
              <a:rPr lang="el-GR" sz="2400" dirty="0" err="1"/>
              <a:t>Καϊρακτίδη</a:t>
            </a:r>
            <a:endParaRPr lang="el-GR" sz="2400" dirty="0"/>
          </a:p>
          <a:p>
            <a:pPr algn="ctr"/>
            <a:r>
              <a:rPr lang="el-GR" sz="2400" dirty="0"/>
              <a:t>ΑΜ : 1068622</a:t>
            </a:r>
            <a:endParaRPr lang="en-US" sz="2400" dirty="0"/>
          </a:p>
        </p:txBody>
      </p:sp>
    </p:spTree>
    <p:extLst>
      <p:ext uri="{BB962C8B-B14F-4D97-AF65-F5344CB8AC3E}">
        <p14:creationId xmlns:p14="http://schemas.microsoft.com/office/powerpoint/2010/main" val="4201299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FE87A-C65B-66EE-50FE-E262655A2AE5}"/>
            </a:ext>
          </a:extLst>
        </p:cNvPr>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D0C586B8-B77D-C962-CF4E-2DCF32551AED}"/>
              </a:ext>
            </a:extLst>
          </p:cNvPr>
          <p:cNvPicPr>
            <a:picLocks noChangeAspect="1"/>
          </p:cNvPicPr>
          <p:nvPr/>
        </p:nvPicPr>
        <p:blipFill>
          <a:blip r:embed="rId2"/>
          <a:stretch>
            <a:fillRect/>
          </a:stretch>
        </p:blipFill>
        <p:spPr>
          <a:xfrm>
            <a:off x="1535429" y="388620"/>
            <a:ext cx="9121142" cy="6080760"/>
          </a:xfrm>
          <a:prstGeom prst="rect">
            <a:avLst/>
          </a:prstGeom>
        </p:spPr>
      </p:pic>
      <p:sp>
        <p:nvSpPr>
          <p:cNvPr id="5" name="TextBox 4">
            <a:extLst>
              <a:ext uri="{FF2B5EF4-FFF2-40B4-BE49-F238E27FC236}">
                <a16:creationId xmlns:a16="http://schemas.microsoft.com/office/drawing/2014/main" id="{FF60B4B3-6A53-D3CF-5B8F-7328C0C73D02}"/>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40</a:t>
            </a:r>
          </a:p>
        </p:txBody>
      </p:sp>
    </p:spTree>
    <p:extLst>
      <p:ext uri="{BB962C8B-B14F-4D97-AF65-F5344CB8AC3E}">
        <p14:creationId xmlns:p14="http://schemas.microsoft.com/office/powerpoint/2010/main" val="13943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different colored lines&#10;&#10;Description automatically generated">
            <a:extLst>
              <a:ext uri="{FF2B5EF4-FFF2-40B4-BE49-F238E27FC236}">
                <a16:creationId xmlns:a16="http://schemas.microsoft.com/office/drawing/2014/main" id="{68808DA4-B1E4-6BC0-5C01-D7BE7DDBF41A}"/>
              </a:ext>
            </a:extLst>
          </p:cNvPr>
          <p:cNvPicPr>
            <a:picLocks noChangeAspect="1"/>
          </p:cNvPicPr>
          <p:nvPr/>
        </p:nvPicPr>
        <p:blipFill>
          <a:blip r:embed="rId2"/>
          <a:stretch>
            <a:fillRect/>
          </a:stretch>
        </p:blipFill>
        <p:spPr>
          <a:xfrm>
            <a:off x="1535429" y="388620"/>
            <a:ext cx="9121142" cy="6080760"/>
          </a:xfrm>
          <a:prstGeom prst="rect">
            <a:avLst/>
          </a:prstGeom>
        </p:spPr>
      </p:pic>
      <p:sp>
        <p:nvSpPr>
          <p:cNvPr id="3" name="TextBox 2">
            <a:extLst>
              <a:ext uri="{FF2B5EF4-FFF2-40B4-BE49-F238E27FC236}">
                <a16:creationId xmlns:a16="http://schemas.microsoft.com/office/drawing/2014/main" id="{22863C85-6555-2612-A903-94FDA8271CEA}"/>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40</a:t>
            </a:r>
          </a:p>
        </p:txBody>
      </p:sp>
    </p:spTree>
    <p:extLst>
      <p:ext uri="{BB962C8B-B14F-4D97-AF65-F5344CB8AC3E}">
        <p14:creationId xmlns:p14="http://schemas.microsoft.com/office/powerpoint/2010/main" val="2201140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8ED83-0721-DB8D-225F-7BC694BB18D0}"/>
            </a:ext>
          </a:extLst>
        </p:cNvPr>
        <p:cNvGrpSpPr/>
        <p:nvPr/>
      </p:nvGrpSpPr>
      <p:grpSpPr>
        <a:xfrm>
          <a:off x="0" y="0"/>
          <a:ext cx="0" cy="0"/>
          <a:chOff x="0" y="0"/>
          <a:chExt cx="0" cy="0"/>
        </a:xfrm>
      </p:grpSpPr>
      <p:pic>
        <p:nvPicPr>
          <p:cNvPr id="2" name="Picture 1" descr="A graph of a graph&#10;&#10;Description automatically generated with medium confidence">
            <a:extLst>
              <a:ext uri="{FF2B5EF4-FFF2-40B4-BE49-F238E27FC236}">
                <a16:creationId xmlns:a16="http://schemas.microsoft.com/office/drawing/2014/main" id="{6C514C23-AC7D-8FA5-574B-33A166E6219A}"/>
              </a:ext>
            </a:extLst>
          </p:cNvPr>
          <p:cNvPicPr>
            <a:picLocks noChangeAspect="1"/>
          </p:cNvPicPr>
          <p:nvPr/>
        </p:nvPicPr>
        <p:blipFill>
          <a:blip r:embed="rId2"/>
          <a:stretch>
            <a:fillRect/>
          </a:stretch>
        </p:blipFill>
        <p:spPr>
          <a:xfrm>
            <a:off x="1535429" y="388620"/>
            <a:ext cx="9121141" cy="6080760"/>
          </a:xfrm>
          <a:prstGeom prst="rect">
            <a:avLst/>
          </a:prstGeom>
        </p:spPr>
      </p:pic>
      <p:sp>
        <p:nvSpPr>
          <p:cNvPr id="3" name="TextBox 2">
            <a:extLst>
              <a:ext uri="{FF2B5EF4-FFF2-40B4-BE49-F238E27FC236}">
                <a16:creationId xmlns:a16="http://schemas.microsoft.com/office/drawing/2014/main" id="{EAFC8DB9-6F43-2600-CCB5-86D5ADD3676E}"/>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40</a:t>
            </a:r>
          </a:p>
        </p:txBody>
      </p:sp>
    </p:spTree>
    <p:extLst>
      <p:ext uri="{BB962C8B-B14F-4D97-AF65-F5344CB8AC3E}">
        <p14:creationId xmlns:p14="http://schemas.microsoft.com/office/powerpoint/2010/main" val="612924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E7656-EB19-0EF5-0B56-F3A0B6DAA2DF}"/>
              </a:ext>
            </a:extLst>
          </p:cNvPr>
          <p:cNvPicPr>
            <a:picLocks noChangeAspect="1"/>
          </p:cNvPicPr>
          <p:nvPr/>
        </p:nvPicPr>
        <p:blipFill>
          <a:blip r:embed="rId2"/>
          <a:stretch>
            <a:fillRect/>
          </a:stretch>
        </p:blipFill>
        <p:spPr>
          <a:xfrm>
            <a:off x="899160" y="3429002"/>
            <a:ext cx="5196840" cy="3118104"/>
          </a:xfrm>
          <a:prstGeom prst="rect">
            <a:avLst/>
          </a:prstGeom>
        </p:spPr>
      </p:pic>
      <p:pic>
        <p:nvPicPr>
          <p:cNvPr id="3" name="Picture 2">
            <a:extLst>
              <a:ext uri="{FF2B5EF4-FFF2-40B4-BE49-F238E27FC236}">
                <a16:creationId xmlns:a16="http://schemas.microsoft.com/office/drawing/2014/main" id="{92618852-EC6E-E7DF-958F-14007E409B82}"/>
              </a:ext>
            </a:extLst>
          </p:cNvPr>
          <p:cNvPicPr>
            <a:picLocks noChangeAspect="1"/>
          </p:cNvPicPr>
          <p:nvPr/>
        </p:nvPicPr>
        <p:blipFill>
          <a:blip r:embed="rId3"/>
          <a:stretch>
            <a:fillRect/>
          </a:stretch>
        </p:blipFill>
        <p:spPr>
          <a:xfrm>
            <a:off x="6096000" y="310894"/>
            <a:ext cx="5196840" cy="3118104"/>
          </a:xfrm>
          <a:prstGeom prst="rect">
            <a:avLst/>
          </a:prstGeom>
        </p:spPr>
      </p:pic>
      <p:pic>
        <p:nvPicPr>
          <p:cNvPr id="5" name="Picture 4">
            <a:extLst>
              <a:ext uri="{FF2B5EF4-FFF2-40B4-BE49-F238E27FC236}">
                <a16:creationId xmlns:a16="http://schemas.microsoft.com/office/drawing/2014/main" id="{1A7AA2A3-2980-6272-BF82-66113A0574F8}"/>
              </a:ext>
            </a:extLst>
          </p:cNvPr>
          <p:cNvPicPr>
            <a:picLocks noChangeAspect="1"/>
          </p:cNvPicPr>
          <p:nvPr/>
        </p:nvPicPr>
        <p:blipFill>
          <a:blip r:embed="rId4"/>
          <a:stretch>
            <a:fillRect/>
          </a:stretch>
        </p:blipFill>
        <p:spPr>
          <a:xfrm>
            <a:off x="899160" y="310894"/>
            <a:ext cx="5196840" cy="3118104"/>
          </a:xfrm>
          <a:prstGeom prst="rect">
            <a:avLst/>
          </a:prstGeom>
        </p:spPr>
      </p:pic>
      <p:pic>
        <p:nvPicPr>
          <p:cNvPr id="4" name="Picture 3">
            <a:extLst>
              <a:ext uri="{FF2B5EF4-FFF2-40B4-BE49-F238E27FC236}">
                <a16:creationId xmlns:a16="http://schemas.microsoft.com/office/drawing/2014/main" id="{68391554-6783-CC81-E62B-9D0C0F841208}"/>
              </a:ext>
            </a:extLst>
          </p:cNvPr>
          <p:cNvPicPr>
            <a:picLocks noChangeAspect="1"/>
          </p:cNvPicPr>
          <p:nvPr/>
        </p:nvPicPr>
        <p:blipFill>
          <a:blip r:embed="rId5"/>
          <a:stretch>
            <a:fillRect/>
          </a:stretch>
        </p:blipFill>
        <p:spPr>
          <a:xfrm>
            <a:off x="6096000" y="3428998"/>
            <a:ext cx="5196840" cy="3118104"/>
          </a:xfrm>
          <a:prstGeom prst="rect">
            <a:avLst/>
          </a:prstGeom>
        </p:spPr>
      </p:pic>
    </p:spTree>
    <p:extLst>
      <p:ext uri="{BB962C8B-B14F-4D97-AF65-F5344CB8AC3E}">
        <p14:creationId xmlns:p14="http://schemas.microsoft.com/office/powerpoint/2010/main" val="4040502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54DBA7-7694-74E6-3161-D8FC7C3F65AF}"/>
              </a:ext>
            </a:extLst>
          </p:cNvPr>
          <p:cNvPicPr>
            <a:picLocks noChangeAspect="1"/>
          </p:cNvPicPr>
          <p:nvPr/>
        </p:nvPicPr>
        <p:blipFill>
          <a:blip r:embed="rId2"/>
          <a:stretch>
            <a:fillRect/>
          </a:stretch>
        </p:blipFill>
        <p:spPr>
          <a:xfrm>
            <a:off x="899160" y="1869947"/>
            <a:ext cx="5196840" cy="3118104"/>
          </a:xfrm>
          <a:prstGeom prst="rect">
            <a:avLst/>
          </a:prstGeom>
        </p:spPr>
      </p:pic>
      <p:sp>
        <p:nvSpPr>
          <p:cNvPr id="4" name="TextBox 3">
            <a:extLst>
              <a:ext uri="{FF2B5EF4-FFF2-40B4-BE49-F238E27FC236}">
                <a16:creationId xmlns:a16="http://schemas.microsoft.com/office/drawing/2014/main" id="{487B9460-FD2E-0CCC-DE34-794B8A7D211F}"/>
              </a:ext>
            </a:extLst>
          </p:cNvPr>
          <p:cNvSpPr txBox="1"/>
          <p:nvPr/>
        </p:nvSpPr>
        <p:spPr>
          <a:xfrm>
            <a:off x="6484593" y="197346"/>
            <a:ext cx="5391722" cy="6463308"/>
          </a:xfrm>
          <a:prstGeom prst="rect">
            <a:avLst/>
          </a:prstGeom>
          <a:noFill/>
        </p:spPr>
        <p:txBody>
          <a:bodyPr wrap="square" rtlCol="0">
            <a:spAutoFit/>
          </a:bodyPr>
          <a:lstStyle/>
          <a:p>
            <a:r>
              <a:rPr lang="el-GR" dirty="0"/>
              <a:t>Με την αύξηση της ζενίθιας γωνίας από 10 σε 40 μοίρες, παρατηρούμε ότι ξανά οι καμπύλες διατηρούν την ίδια μορφολογία. Η αυξητική τάση του λόγου της διάχυτης ακτινοβολίας με το μήκος κύματος παραμένει, καθώς και τα 2 </a:t>
            </a:r>
            <a:r>
              <a:rPr lang="en-US" dirty="0"/>
              <a:t>peak </a:t>
            </a:r>
            <a:r>
              <a:rPr lang="el-GR" dirty="0"/>
              <a:t>λίγο μετά τα 750</a:t>
            </a:r>
            <a:r>
              <a:rPr lang="en-US" dirty="0"/>
              <a:t>nm </a:t>
            </a:r>
            <a:r>
              <a:rPr lang="el-GR" dirty="0"/>
              <a:t>και τα 950</a:t>
            </a:r>
            <a:r>
              <a:rPr lang="en-US" dirty="0"/>
              <a:t>nm</a:t>
            </a:r>
            <a:r>
              <a:rPr lang="el-GR" dirty="0"/>
              <a:t>. Αυτό συμβαίνει καθώς σε αυτά τα μήκη κύματος λόγω του οξυγόνου και των υδρατμών στην ατμόσφαιρα, αλλάζει ο αριθμός των διαθέσιμων φωτονίων στην ατμόσφαιρα και συνεπώς μεταβάλλεται η απορρόφηση σε αυτά τα μήκη κύματος σε σχέση με το υπόλοιπο φάσμα </a:t>
            </a:r>
            <a:r>
              <a:rPr lang="en-US" dirty="0"/>
              <a:t>. </a:t>
            </a:r>
            <a:r>
              <a:rPr lang="el-GR" dirty="0"/>
              <a:t>Η διαφοροποίηση σε σχέση με τα προηγούμενα διαγράμματα είναι η μικρή πτώση των</a:t>
            </a:r>
            <a:r>
              <a:rPr lang="en-US" dirty="0"/>
              <a:t> </a:t>
            </a:r>
            <a:r>
              <a:rPr lang="el-GR" dirty="0"/>
              <a:t>τιμών των λόγων της διάχυτης ακτινοβολίας (η ολική και η άμεση απεικονίζονται ξεχωριστά στην συνέχεια). Ως παράδειγμα αναφέρουμε ότι για b = 1.0 στην περίπτωση όπου η ζενίθια γωνία ισούται με 10 μοίρες, ο λόγος της διάχυτης ακτινοβολίας αγγίζει το 80, ενώ στην περίπτωση που η ζενίθια γωνία αυξάνεται σε 40 μοίρες, ο ίδιος λόγος πέφτει και ίσα που ξεπερνάει το 60.</a:t>
            </a:r>
            <a:endParaRPr lang="en-US" dirty="0"/>
          </a:p>
        </p:txBody>
      </p:sp>
    </p:spTree>
    <p:extLst>
      <p:ext uri="{BB962C8B-B14F-4D97-AF65-F5344CB8AC3E}">
        <p14:creationId xmlns:p14="http://schemas.microsoft.com/office/powerpoint/2010/main" val="2521634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red line&#10;&#10;Description automatically generated">
            <a:extLst>
              <a:ext uri="{FF2B5EF4-FFF2-40B4-BE49-F238E27FC236}">
                <a16:creationId xmlns:a16="http://schemas.microsoft.com/office/drawing/2014/main" id="{524D9F0D-CED6-761A-0961-91A6972EA3ED}"/>
              </a:ext>
            </a:extLst>
          </p:cNvPr>
          <p:cNvPicPr>
            <a:picLocks noChangeAspect="1"/>
          </p:cNvPicPr>
          <p:nvPr/>
        </p:nvPicPr>
        <p:blipFill>
          <a:blip r:embed="rId2"/>
          <a:stretch>
            <a:fillRect/>
          </a:stretch>
        </p:blipFill>
        <p:spPr>
          <a:xfrm>
            <a:off x="899160" y="310896"/>
            <a:ext cx="5196840" cy="3118104"/>
          </a:xfrm>
          <a:prstGeom prst="rect">
            <a:avLst/>
          </a:prstGeom>
        </p:spPr>
      </p:pic>
      <p:pic>
        <p:nvPicPr>
          <p:cNvPr id="3" name="Picture 2" descr="A graph with a red line&#10;&#10;Description automatically generated">
            <a:extLst>
              <a:ext uri="{FF2B5EF4-FFF2-40B4-BE49-F238E27FC236}">
                <a16:creationId xmlns:a16="http://schemas.microsoft.com/office/drawing/2014/main" id="{742982A0-E4C6-779D-8E11-2D8C69449223}"/>
              </a:ext>
            </a:extLst>
          </p:cNvPr>
          <p:cNvPicPr>
            <a:picLocks noChangeAspect="1"/>
          </p:cNvPicPr>
          <p:nvPr/>
        </p:nvPicPr>
        <p:blipFill>
          <a:blip r:embed="rId3"/>
          <a:stretch>
            <a:fillRect/>
          </a:stretch>
        </p:blipFill>
        <p:spPr>
          <a:xfrm>
            <a:off x="6096000" y="310896"/>
            <a:ext cx="5196840" cy="3118104"/>
          </a:xfrm>
          <a:prstGeom prst="rect">
            <a:avLst/>
          </a:prstGeom>
        </p:spPr>
      </p:pic>
      <p:pic>
        <p:nvPicPr>
          <p:cNvPr id="4" name="Picture 3" descr="A graph with a red line&#10;&#10;Description automatically generated">
            <a:extLst>
              <a:ext uri="{FF2B5EF4-FFF2-40B4-BE49-F238E27FC236}">
                <a16:creationId xmlns:a16="http://schemas.microsoft.com/office/drawing/2014/main" id="{5C4D41A5-0C08-740C-AC39-95EFF4392EFC}"/>
              </a:ext>
            </a:extLst>
          </p:cNvPr>
          <p:cNvPicPr>
            <a:picLocks noChangeAspect="1"/>
          </p:cNvPicPr>
          <p:nvPr/>
        </p:nvPicPr>
        <p:blipFill>
          <a:blip r:embed="rId4"/>
          <a:stretch>
            <a:fillRect/>
          </a:stretch>
        </p:blipFill>
        <p:spPr>
          <a:xfrm>
            <a:off x="899160" y="3429000"/>
            <a:ext cx="5196840" cy="3118104"/>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90FDCFB2-4A67-D9C7-A0D9-FBB1621A6401}"/>
              </a:ext>
            </a:extLst>
          </p:cNvPr>
          <p:cNvPicPr>
            <a:picLocks noChangeAspect="1"/>
          </p:cNvPicPr>
          <p:nvPr/>
        </p:nvPicPr>
        <p:blipFill>
          <a:blip r:embed="rId5"/>
          <a:stretch>
            <a:fillRect/>
          </a:stretch>
        </p:blipFill>
        <p:spPr>
          <a:xfrm>
            <a:off x="6096000" y="3429000"/>
            <a:ext cx="5196840" cy="3118104"/>
          </a:xfrm>
          <a:prstGeom prst="rect">
            <a:avLst/>
          </a:prstGeom>
        </p:spPr>
      </p:pic>
    </p:spTree>
    <p:extLst>
      <p:ext uri="{BB962C8B-B14F-4D97-AF65-F5344CB8AC3E}">
        <p14:creationId xmlns:p14="http://schemas.microsoft.com/office/powerpoint/2010/main" val="1235295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blue line&#10;&#10;Description automatically generated">
            <a:extLst>
              <a:ext uri="{FF2B5EF4-FFF2-40B4-BE49-F238E27FC236}">
                <a16:creationId xmlns:a16="http://schemas.microsoft.com/office/drawing/2014/main" id="{18B62226-3FFA-3864-07E1-D91E368C2EF5}"/>
              </a:ext>
            </a:extLst>
          </p:cNvPr>
          <p:cNvPicPr>
            <a:picLocks noChangeAspect="1"/>
          </p:cNvPicPr>
          <p:nvPr/>
        </p:nvPicPr>
        <p:blipFill>
          <a:blip r:embed="rId2"/>
          <a:stretch>
            <a:fillRect/>
          </a:stretch>
        </p:blipFill>
        <p:spPr>
          <a:xfrm>
            <a:off x="2400300" y="1211580"/>
            <a:ext cx="7391400" cy="4434840"/>
          </a:xfrm>
          <a:prstGeom prst="rect">
            <a:avLst/>
          </a:prstGeom>
        </p:spPr>
      </p:pic>
    </p:spTree>
    <p:extLst>
      <p:ext uri="{BB962C8B-B14F-4D97-AF65-F5344CB8AC3E}">
        <p14:creationId xmlns:p14="http://schemas.microsoft.com/office/powerpoint/2010/main" val="935100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6E293-460C-5425-87CD-1AD3A5098D8E}"/>
            </a:ext>
          </a:extLst>
        </p:cNvPr>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A00D4011-B657-C290-1114-FF171581CD79}"/>
              </a:ext>
            </a:extLst>
          </p:cNvPr>
          <p:cNvPicPr>
            <a:picLocks noChangeAspect="1"/>
          </p:cNvPicPr>
          <p:nvPr/>
        </p:nvPicPr>
        <p:blipFill>
          <a:blip r:embed="rId2"/>
          <a:stretch>
            <a:fillRect/>
          </a:stretch>
        </p:blipFill>
        <p:spPr>
          <a:xfrm>
            <a:off x="1535429" y="388620"/>
            <a:ext cx="9121142" cy="6080760"/>
          </a:xfrm>
          <a:prstGeom prst="rect">
            <a:avLst/>
          </a:prstGeom>
        </p:spPr>
      </p:pic>
      <p:sp>
        <p:nvSpPr>
          <p:cNvPr id="6" name="TextBox 5">
            <a:extLst>
              <a:ext uri="{FF2B5EF4-FFF2-40B4-BE49-F238E27FC236}">
                <a16:creationId xmlns:a16="http://schemas.microsoft.com/office/drawing/2014/main" id="{46317FCF-6BCA-85CC-D8F6-A0E6CEEE81F7}"/>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7</a:t>
            </a:r>
            <a:r>
              <a:rPr lang="en-US" sz="3200" b="1" dirty="0"/>
              <a:t>0</a:t>
            </a:r>
          </a:p>
        </p:txBody>
      </p:sp>
    </p:spTree>
    <p:extLst>
      <p:ext uri="{BB962C8B-B14F-4D97-AF65-F5344CB8AC3E}">
        <p14:creationId xmlns:p14="http://schemas.microsoft.com/office/powerpoint/2010/main" val="2242911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7FD1C798-A1CB-5F6D-75BB-BD08177494E9}"/>
              </a:ext>
            </a:extLst>
          </p:cNvPr>
          <p:cNvPicPr>
            <a:picLocks noChangeAspect="1"/>
          </p:cNvPicPr>
          <p:nvPr/>
        </p:nvPicPr>
        <p:blipFill>
          <a:blip r:embed="rId2"/>
          <a:stretch>
            <a:fillRect/>
          </a:stretch>
        </p:blipFill>
        <p:spPr>
          <a:xfrm>
            <a:off x="1535429" y="388620"/>
            <a:ext cx="9121142" cy="6080760"/>
          </a:xfrm>
          <a:prstGeom prst="rect">
            <a:avLst/>
          </a:prstGeom>
        </p:spPr>
      </p:pic>
      <p:sp>
        <p:nvSpPr>
          <p:cNvPr id="3" name="TextBox 2">
            <a:extLst>
              <a:ext uri="{FF2B5EF4-FFF2-40B4-BE49-F238E27FC236}">
                <a16:creationId xmlns:a16="http://schemas.microsoft.com/office/drawing/2014/main" id="{2B35954F-F210-DA59-1F23-FA2C9CE55665}"/>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7</a:t>
            </a:r>
            <a:r>
              <a:rPr lang="en-US" sz="3200" b="1" dirty="0"/>
              <a:t>0</a:t>
            </a:r>
          </a:p>
        </p:txBody>
      </p:sp>
    </p:spTree>
    <p:extLst>
      <p:ext uri="{BB962C8B-B14F-4D97-AF65-F5344CB8AC3E}">
        <p14:creationId xmlns:p14="http://schemas.microsoft.com/office/powerpoint/2010/main" val="2737191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64C7-74D2-AA57-F4B3-5D1A0CCF0721}"/>
            </a:ext>
          </a:extLst>
        </p:cNvPr>
        <p:cNvGrpSpPr/>
        <p:nvPr/>
      </p:nvGrpSpPr>
      <p:grpSpPr>
        <a:xfrm>
          <a:off x="0" y="0"/>
          <a:ext cx="0" cy="0"/>
          <a:chOff x="0" y="0"/>
          <a:chExt cx="0" cy="0"/>
        </a:xfrm>
      </p:grpSpPr>
      <p:pic>
        <p:nvPicPr>
          <p:cNvPr id="2" name="Picture 1" descr="A graph of colored lines&#10;&#10;Description automatically generated">
            <a:extLst>
              <a:ext uri="{FF2B5EF4-FFF2-40B4-BE49-F238E27FC236}">
                <a16:creationId xmlns:a16="http://schemas.microsoft.com/office/drawing/2014/main" id="{1F69C240-F800-1C50-A10F-C665AF56BC49}"/>
              </a:ext>
            </a:extLst>
          </p:cNvPr>
          <p:cNvPicPr>
            <a:picLocks noChangeAspect="1"/>
          </p:cNvPicPr>
          <p:nvPr/>
        </p:nvPicPr>
        <p:blipFill>
          <a:blip r:embed="rId2"/>
          <a:stretch>
            <a:fillRect/>
          </a:stretch>
        </p:blipFill>
        <p:spPr>
          <a:xfrm>
            <a:off x="1535429" y="388620"/>
            <a:ext cx="9121141" cy="6080760"/>
          </a:xfrm>
          <a:prstGeom prst="rect">
            <a:avLst/>
          </a:prstGeom>
        </p:spPr>
      </p:pic>
      <p:sp>
        <p:nvSpPr>
          <p:cNvPr id="3" name="TextBox 2">
            <a:extLst>
              <a:ext uri="{FF2B5EF4-FFF2-40B4-BE49-F238E27FC236}">
                <a16:creationId xmlns:a16="http://schemas.microsoft.com/office/drawing/2014/main" id="{75F1A466-E155-56DB-1F1D-AA12BA913816}"/>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7</a:t>
            </a:r>
            <a:r>
              <a:rPr lang="en-US" sz="3200" b="1" dirty="0"/>
              <a:t>0</a:t>
            </a:r>
          </a:p>
        </p:txBody>
      </p:sp>
    </p:spTree>
    <p:extLst>
      <p:ext uri="{BB962C8B-B14F-4D97-AF65-F5344CB8AC3E}">
        <p14:creationId xmlns:p14="http://schemas.microsoft.com/office/powerpoint/2010/main" val="69390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F4AB-DB7A-1770-8560-AC2771B936CF}"/>
              </a:ext>
            </a:extLst>
          </p:cNvPr>
          <p:cNvSpPr>
            <a:spLocks noGrp="1"/>
          </p:cNvSpPr>
          <p:nvPr>
            <p:ph type="title"/>
          </p:nvPr>
        </p:nvSpPr>
        <p:spPr>
          <a:xfrm>
            <a:off x="413657" y="334349"/>
            <a:ext cx="9666514" cy="750777"/>
          </a:xfrm>
        </p:spPr>
        <p:txBody>
          <a:bodyPr/>
          <a:lstStyle/>
          <a:p>
            <a:r>
              <a:rPr lang="el-GR" dirty="0"/>
              <a:t>ΜΕΡΟΣ 1</a:t>
            </a:r>
            <a:endParaRPr lang="en-US" dirty="0"/>
          </a:p>
        </p:txBody>
      </p:sp>
      <p:sp>
        <p:nvSpPr>
          <p:cNvPr id="3" name="TextBox 2">
            <a:extLst>
              <a:ext uri="{FF2B5EF4-FFF2-40B4-BE49-F238E27FC236}">
                <a16:creationId xmlns:a16="http://schemas.microsoft.com/office/drawing/2014/main" id="{86ACD9E0-8589-1E13-BA8E-2D6B61F0862D}"/>
              </a:ext>
            </a:extLst>
          </p:cNvPr>
          <p:cNvSpPr txBox="1"/>
          <p:nvPr/>
        </p:nvSpPr>
        <p:spPr>
          <a:xfrm>
            <a:off x="413657" y="983005"/>
            <a:ext cx="11440886" cy="5632311"/>
          </a:xfrm>
          <a:prstGeom prst="rect">
            <a:avLst/>
          </a:prstGeom>
          <a:noFill/>
        </p:spPr>
        <p:txBody>
          <a:bodyPr wrap="square" rtlCol="0">
            <a:spAutoFit/>
          </a:bodyPr>
          <a:lstStyle/>
          <a:p>
            <a:r>
              <a:rPr lang="el-GR" dirty="0"/>
              <a:t>Στο 1</a:t>
            </a:r>
            <a:r>
              <a:rPr lang="el-GR" baseline="30000" dirty="0"/>
              <a:t>ο</a:t>
            </a:r>
            <a:r>
              <a:rPr lang="el-GR" dirty="0"/>
              <a:t> μέρος της παρούσας εργασίας μελετάμε τις οπτικές ιδιότητες των αιωρούμενων σωματιδίων. Γνωρίζουμε ότι το οπτικό βάθος</a:t>
            </a:r>
            <a:r>
              <a:rPr lang="en-US" dirty="0"/>
              <a:t> </a:t>
            </a:r>
            <a:r>
              <a:rPr lang="el-GR" dirty="0"/>
              <a:t>σχετίζεται με την ποσότητα των αιωρούμενων σωματιδίων που σκεδάζονται ή απορροφώνται μέσα σε μία ατμοσφαιρική στήλη (</a:t>
            </a:r>
            <a:r>
              <a:rPr lang="en-US" dirty="0">
                <a:hlinkClick r:id="rId2"/>
              </a:rPr>
              <a:t>https://earth.gsfc.nasa.gov</a:t>
            </a:r>
            <a:r>
              <a:rPr lang="el-GR" dirty="0"/>
              <a:t>)</a:t>
            </a:r>
            <a:r>
              <a:rPr lang="en-US" dirty="0"/>
              <a:t>. </a:t>
            </a:r>
            <a:r>
              <a:rPr lang="el-GR" dirty="0"/>
              <a:t>Μεγάλες τιμές του οπτικού βάθους συνεπάγονται με μικρή εξασθένηση της ακτινοβολίας. </a:t>
            </a:r>
          </a:p>
          <a:p>
            <a:r>
              <a:rPr lang="el-GR" dirty="0"/>
              <a:t> </a:t>
            </a:r>
            <a:endParaRPr lang="en-US" dirty="0"/>
          </a:p>
          <a:p>
            <a:r>
              <a:rPr lang="el-GR" dirty="0"/>
              <a:t>Δίνεται από την σχέση 	</a:t>
            </a:r>
            <a:r>
              <a:rPr lang="en-US" dirty="0"/>
              <a:t>										</a:t>
            </a:r>
            <a:r>
              <a:rPr lang="en-US" sz="1400" dirty="0"/>
              <a:t>(Lucien – Fundamentals of solar radiation)</a:t>
            </a:r>
          </a:p>
          <a:p>
            <a:endParaRPr lang="en-US" dirty="0"/>
          </a:p>
          <a:p>
            <a:r>
              <a:rPr lang="el-GR" dirty="0"/>
              <a:t>Συγκεκριμένα, όταν αναφερόμαστε σε αιωρούμενα σωματίδια ισχύει ότι :</a:t>
            </a:r>
          </a:p>
          <a:p>
            <a:r>
              <a:rPr lang="el-GR" dirty="0"/>
              <a:t>  </a:t>
            </a:r>
            <a:endParaRPr lang="en-US" dirty="0"/>
          </a:p>
          <a:p>
            <a:r>
              <a:rPr lang="el-GR" dirty="0"/>
              <a:t>όπου το a είναι ένας παράγοντας που σχετίζεται με το μέγεθος των αιωρούμενων σωματιδίων (όσο μικρότερα είναι τα σωματίδια, τόσο μεγαλύτερος είναι ο συντελεστής α) και το </a:t>
            </a:r>
            <a:r>
              <a:rPr lang="en-US" dirty="0"/>
              <a:t>b </a:t>
            </a:r>
            <a:r>
              <a:rPr lang="el-GR" dirty="0"/>
              <a:t>ένας παράγοντας που σχετίζεται με την ποσότητα αυτών. Ο συντελεστής β χαρακτηρίζει το μέγεθος του οπτικού βάθους των αερολυμάτων και είναι ίσος με </a:t>
            </a:r>
            <a:r>
              <a:rPr lang="el-GR" dirty="0" err="1"/>
              <a:t>τ</a:t>
            </a:r>
            <a:r>
              <a:rPr lang="el-GR" sz="1000" dirty="0" err="1"/>
              <a:t>aerosols</a:t>
            </a:r>
            <a:r>
              <a:rPr lang="el-GR" dirty="0"/>
              <a:t> όταν λ = λ1. Αν το λ1 είναι ίσο με 1 </a:t>
            </a:r>
            <a:r>
              <a:rPr lang="el-GR" dirty="0" err="1"/>
              <a:t>μm</a:t>
            </a:r>
            <a:r>
              <a:rPr lang="el-GR" dirty="0"/>
              <a:t>, τότε το β ονομάζεται συντελεστής θολότητας </a:t>
            </a:r>
            <a:r>
              <a:rPr lang="el-GR" dirty="0" err="1"/>
              <a:t>Ångström</a:t>
            </a:r>
            <a:r>
              <a:rPr lang="el-GR" dirty="0"/>
              <a:t> και προκύπτει:						 </a:t>
            </a:r>
            <a:r>
              <a:rPr lang="en-US" sz="1200" dirty="0"/>
              <a:t>(Lucien – Fundamentals of solar radiation)</a:t>
            </a:r>
            <a:endParaRPr lang="el-GR" sz="1200" dirty="0"/>
          </a:p>
          <a:p>
            <a:endParaRPr lang="el-GR" dirty="0"/>
          </a:p>
          <a:p>
            <a:r>
              <a:rPr lang="el-GR" dirty="0"/>
              <a:t>Στο όριο της ατμόσφαιρας, τόσο το οπτικό βάθος όσο και ο παράγοντας b ισούνται με μηδέν. Στην παρούσα μελέτη, εκτός από τον παράγοντα </a:t>
            </a:r>
            <a:r>
              <a:rPr lang="en-US" dirty="0"/>
              <a:t>b </a:t>
            </a:r>
            <a:r>
              <a:rPr lang="el-GR" dirty="0"/>
              <a:t>τον οποίο μεταβάλλουμε από 0 έως 1 με βήμα 0.2, μεταβάλλουμε και την ζενίθια γωνία. Συγκεκριμένα, λαμβάνουμε τις γραφικές απεικονίσεις της ολικής της άμεσης και της διάχυτης συνιστώσας της ακτινοβολίας, για ζενίθια γωνία ίση με 10, 40, 70 και 85 μοίρες.</a:t>
            </a:r>
            <a:r>
              <a:rPr lang="en-US" dirty="0"/>
              <a:t> </a:t>
            </a:r>
          </a:p>
        </p:txBody>
      </p:sp>
      <p:pic>
        <p:nvPicPr>
          <p:cNvPr id="7" name="Picture 6">
            <a:extLst>
              <a:ext uri="{FF2B5EF4-FFF2-40B4-BE49-F238E27FC236}">
                <a16:creationId xmlns:a16="http://schemas.microsoft.com/office/drawing/2014/main" id="{5765D918-5306-CB4E-3F7F-BF5DD2EB32C2}"/>
              </a:ext>
            </a:extLst>
          </p:cNvPr>
          <p:cNvPicPr>
            <a:picLocks noChangeAspect="1"/>
          </p:cNvPicPr>
          <p:nvPr/>
        </p:nvPicPr>
        <p:blipFill>
          <a:blip r:embed="rId3"/>
          <a:stretch>
            <a:fillRect/>
          </a:stretch>
        </p:blipFill>
        <p:spPr>
          <a:xfrm>
            <a:off x="3134409" y="2371275"/>
            <a:ext cx="4424415" cy="458113"/>
          </a:xfrm>
          <a:prstGeom prst="rect">
            <a:avLst/>
          </a:prstGeom>
        </p:spPr>
      </p:pic>
      <p:pic>
        <p:nvPicPr>
          <p:cNvPr id="12" name="Picture 11">
            <a:extLst>
              <a:ext uri="{FF2B5EF4-FFF2-40B4-BE49-F238E27FC236}">
                <a16:creationId xmlns:a16="http://schemas.microsoft.com/office/drawing/2014/main" id="{74EDE7C3-8ECB-5F98-212A-24E6ECFE8140}"/>
              </a:ext>
            </a:extLst>
          </p:cNvPr>
          <p:cNvPicPr>
            <a:picLocks noChangeAspect="1"/>
          </p:cNvPicPr>
          <p:nvPr/>
        </p:nvPicPr>
        <p:blipFill>
          <a:blip r:embed="rId4"/>
          <a:stretch>
            <a:fillRect/>
          </a:stretch>
        </p:blipFill>
        <p:spPr>
          <a:xfrm>
            <a:off x="8507739" y="2895080"/>
            <a:ext cx="2070704" cy="368346"/>
          </a:xfrm>
          <a:prstGeom prst="rect">
            <a:avLst/>
          </a:prstGeom>
        </p:spPr>
      </p:pic>
      <p:pic>
        <p:nvPicPr>
          <p:cNvPr id="14" name="Picture 13">
            <a:extLst>
              <a:ext uri="{FF2B5EF4-FFF2-40B4-BE49-F238E27FC236}">
                <a16:creationId xmlns:a16="http://schemas.microsoft.com/office/drawing/2014/main" id="{C3EB70DB-4417-5F9A-A203-4985119318DD}"/>
              </a:ext>
            </a:extLst>
          </p:cNvPr>
          <p:cNvPicPr>
            <a:picLocks noChangeAspect="1"/>
          </p:cNvPicPr>
          <p:nvPr/>
        </p:nvPicPr>
        <p:blipFill>
          <a:blip r:embed="rId5"/>
          <a:stretch>
            <a:fillRect/>
          </a:stretch>
        </p:blipFill>
        <p:spPr>
          <a:xfrm>
            <a:off x="6017591" y="4710976"/>
            <a:ext cx="1910799" cy="368346"/>
          </a:xfrm>
          <a:prstGeom prst="rect">
            <a:avLst/>
          </a:prstGeom>
        </p:spPr>
      </p:pic>
    </p:spTree>
    <p:extLst>
      <p:ext uri="{BB962C8B-B14F-4D97-AF65-F5344CB8AC3E}">
        <p14:creationId xmlns:p14="http://schemas.microsoft.com/office/powerpoint/2010/main" val="1703597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CF7C4C-6C95-49C2-701E-0DE7D2603737}"/>
              </a:ext>
            </a:extLst>
          </p:cNvPr>
          <p:cNvPicPr>
            <a:picLocks noChangeAspect="1"/>
          </p:cNvPicPr>
          <p:nvPr/>
        </p:nvPicPr>
        <p:blipFill>
          <a:blip r:embed="rId2"/>
          <a:stretch>
            <a:fillRect/>
          </a:stretch>
        </p:blipFill>
        <p:spPr>
          <a:xfrm>
            <a:off x="899158" y="310896"/>
            <a:ext cx="5196840" cy="3118104"/>
          </a:xfrm>
          <a:prstGeom prst="rect">
            <a:avLst/>
          </a:prstGeom>
        </p:spPr>
      </p:pic>
      <p:pic>
        <p:nvPicPr>
          <p:cNvPr id="4" name="Picture 3">
            <a:extLst>
              <a:ext uri="{FF2B5EF4-FFF2-40B4-BE49-F238E27FC236}">
                <a16:creationId xmlns:a16="http://schemas.microsoft.com/office/drawing/2014/main" id="{053A37BF-BC97-8DEC-2888-8DC6083A66C5}"/>
              </a:ext>
            </a:extLst>
          </p:cNvPr>
          <p:cNvPicPr>
            <a:picLocks noChangeAspect="1"/>
          </p:cNvPicPr>
          <p:nvPr/>
        </p:nvPicPr>
        <p:blipFill>
          <a:blip r:embed="rId3"/>
          <a:stretch>
            <a:fillRect/>
          </a:stretch>
        </p:blipFill>
        <p:spPr>
          <a:xfrm>
            <a:off x="899158" y="3429000"/>
            <a:ext cx="5196840" cy="3118104"/>
          </a:xfrm>
          <a:prstGeom prst="rect">
            <a:avLst/>
          </a:prstGeom>
        </p:spPr>
      </p:pic>
      <p:pic>
        <p:nvPicPr>
          <p:cNvPr id="5" name="Picture 4">
            <a:extLst>
              <a:ext uri="{FF2B5EF4-FFF2-40B4-BE49-F238E27FC236}">
                <a16:creationId xmlns:a16="http://schemas.microsoft.com/office/drawing/2014/main" id="{6212F120-E002-C739-073C-9F925F50CDD8}"/>
              </a:ext>
            </a:extLst>
          </p:cNvPr>
          <p:cNvPicPr>
            <a:picLocks noChangeAspect="1"/>
          </p:cNvPicPr>
          <p:nvPr/>
        </p:nvPicPr>
        <p:blipFill>
          <a:blip r:embed="rId4"/>
          <a:stretch>
            <a:fillRect/>
          </a:stretch>
        </p:blipFill>
        <p:spPr>
          <a:xfrm>
            <a:off x="6095998" y="310896"/>
            <a:ext cx="5196840" cy="3118104"/>
          </a:xfrm>
          <a:prstGeom prst="rect">
            <a:avLst/>
          </a:prstGeom>
        </p:spPr>
      </p:pic>
      <p:pic>
        <p:nvPicPr>
          <p:cNvPr id="6" name="Picture 5">
            <a:extLst>
              <a:ext uri="{FF2B5EF4-FFF2-40B4-BE49-F238E27FC236}">
                <a16:creationId xmlns:a16="http://schemas.microsoft.com/office/drawing/2014/main" id="{2381D95E-D12D-7FC6-AEAF-4AA91CDAA80C}"/>
              </a:ext>
            </a:extLst>
          </p:cNvPr>
          <p:cNvPicPr>
            <a:picLocks noChangeAspect="1"/>
          </p:cNvPicPr>
          <p:nvPr/>
        </p:nvPicPr>
        <p:blipFill>
          <a:blip r:embed="rId5"/>
          <a:stretch>
            <a:fillRect/>
          </a:stretch>
        </p:blipFill>
        <p:spPr>
          <a:xfrm>
            <a:off x="6095999" y="3429000"/>
            <a:ext cx="5196839" cy="3118104"/>
          </a:xfrm>
          <a:prstGeom prst="rect">
            <a:avLst/>
          </a:prstGeom>
        </p:spPr>
      </p:pic>
    </p:spTree>
    <p:extLst>
      <p:ext uri="{BB962C8B-B14F-4D97-AF65-F5344CB8AC3E}">
        <p14:creationId xmlns:p14="http://schemas.microsoft.com/office/powerpoint/2010/main" val="1771613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8FD2A-0AD7-6399-B7C0-13814701F440}"/>
              </a:ext>
            </a:extLst>
          </p:cNvPr>
          <p:cNvPicPr>
            <a:picLocks noChangeAspect="1"/>
          </p:cNvPicPr>
          <p:nvPr/>
        </p:nvPicPr>
        <p:blipFill>
          <a:blip r:embed="rId2"/>
          <a:stretch>
            <a:fillRect/>
          </a:stretch>
        </p:blipFill>
        <p:spPr>
          <a:xfrm>
            <a:off x="667287" y="1869947"/>
            <a:ext cx="5196839" cy="3118104"/>
          </a:xfrm>
          <a:prstGeom prst="rect">
            <a:avLst/>
          </a:prstGeom>
        </p:spPr>
      </p:pic>
      <p:sp>
        <p:nvSpPr>
          <p:cNvPr id="4" name="TextBox 3">
            <a:extLst>
              <a:ext uri="{FF2B5EF4-FFF2-40B4-BE49-F238E27FC236}">
                <a16:creationId xmlns:a16="http://schemas.microsoft.com/office/drawing/2014/main" id="{3D5ECCA9-B726-BCBF-4693-3E78F7CE92AE}"/>
              </a:ext>
            </a:extLst>
          </p:cNvPr>
          <p:cNvSpPr txBox="1"/>
          <p:nvPr/>
        </p:nvSpPr>
        <p:spPr>
          <a:xfrm>
            <a:off x="6327874" y="751343"/>
            <a:ext cx="5196839" cy="5355312"/>
          </a:xfrm>
          <a:prstGeom prst="rect">
            <a:avLst/>
          </a:prstGeom>
          <a:noFill/>
        </p:spPr>
        <p:txBody>
          <a:bodyPr wrap="square" rtlCol="0">
            <a:spAutoFit/>
          </a:bodyPr>
          <a:lstStyle/>
          <a:p>
            <a:r>
              <a:rPr lang="el-GR" dirty="0"/>
              <a:t>Με την επιπρόσθετη αύξηση της ζενίθιας γωνίας, παρατηρούμε ότι η καμπύλη της διάχυτης ακτινοβολίας εξομαλύνεται όσον αφορά τα μικρά </a:t>
            </a:r>
            <a:r>
              <a:rPr lang="el-GR" dirty="0" err="1"/>
              <a:t>peaks</a:t>
            </a:r>
            <a:r>
              <a:rPr lang="el-GR" dirty="0"/>
              <a:t> που εμφανιζόντουσαν κατά μήκος της στις 2 προηγούμενες περιπτώσεις αλλά η αυξητική τάση σε σχέση με το μήκος κύματος παραμένει. Παρατηρείται επίσης απότομη πτώση των τιμών των λόγων της συνιστώσας αυτής. Στις προηγούμενες περιπτώσεις που σχολιάσαμε για b = 1.0, για ζενίθια γωνία ίση με 10 μοίρες, ο λόγος της διάχυτης ακτινοβολίας αγγίζει το 80, για ζενίθια γωνία ίση με 40 μοίρες ισούται με 62 ενώ στην παρούσα περίπτωση, για ζενίθια γωνία ίση με 70 μοίρες, ο ίδιος λόγος πέφτει απότομα στο 22. Οι συνιστώσες της ολικής και της διάχυτης ακτινοβολίας παραμένουν και εδώ αμετάβλητες, συγκριτικά πάντα με την διάχυτη συνιστώσα.</a:t>
            </a:r>
            <a:endParaRPr lang="en-US" dirty="0"/>
          </a:p>
        </p:txBody>
      </p:sp>
    </p:spTree>
    <p:extLst>
      <p:ext uri="{BB962C8B-B14F-4D97-AF65-F5344CB8AC3E}">
        <p14:creationId xmlns:p14="http://schemas.microsoft.com/office/powerpoint/2010/main" val="2441882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red line&#10;&#10;Description automatically generated">
            <a:extLst>
              <a:ext uri="{FF2B5EF4-FFF2-40B4-BE49-F238E27FC236}">
                <a16:creationId xmlns:a16="http://schemas.microsoft.com/office/drawing/2014/main" id="{24D99148-FBF2-CEA6-6D4C-A92B75E757B0}"/>
              </a:ext>
            </a:extLst>
          </p:cNvPr>
          <p:cNvPicPr>
            <a:picLocks noChangeAspect="1"/>
          </p:cNvPicPr>
          <p:nvPr/>
        </p:nvPicPr>
        <p:blipFill>
          <a:blip r:embed="rId2"/>
          <a:stretch>
            <a:fillRect/>
          </a:stretch>
        </p:blipFill>
        <p:spPr>
          <a:xfrm>
            <a:off x="899160" y="310896"/>
            <a:ext cx="5196840" cy="3118104"/>
          </a:xfrm>
          <a:prstGeom prst="rect">
            <a:avLst/>
          </a:prstGeom>
        </p:spPr>
      </p:pic>
      <p:pic>
        <p:nvPicPr>
          <p:cNvPr id="3" name="Picture 2" descr="A graph with a red line&#10;&#10;Description automatically generated">
            <a:extLst>
              <a:ext uri="{FF2B5EF4-FFF2-40B4-BE49-F238E27FC236}">
                <a16:creationId xmlns:a16="http://schemas.microsoft.com/office/drawing/2014/main" id="{5D060C5A-14ED-41CC-60B6-15E1500175E0}"/>
              </a:ext>
            </a:extLst>
          </p:cNvPr>
          <p:cNvPicPr>
            <a:picLocks noChangeAspect="1"/>
          </p:cNvPicPr>
          <p:nvPr/>
        </p:nvPicPr>
        <p:blipFill>
          <a:blip r:embed="rId3"/>
          <a:stretch>
            <a:fillRect/>
          </a:stretch>
        </p:blipFill>
        <p:spPr>
          <a:xfrm>
            <a:off x="6096000" y="310896"/>
            <a:ext cx="5196840" cy="3118104"/>
          </a:xfrm>
          <a:prstGeom prst="rect">
            <a:avLst/>
          </a:prstGeom>
        </p:spPr>
      </p:pic>
      <p:pic>
        <p:nvPicPr>
          <p:cNvPr id="4" name="Picture 3" descr="A graph with a blue line&#10;&#10;Description automatically generated">
            <a:extLst>
              <a:ext uri="{FF2B5EF4-FFF2-40B4-BE49-F238E27FC236}">
                <a16:creationId xmlns:a16="http://schemas.microsoft.com/office/drawing/2014/main" id="{9BD447AC-944F-3BA0-70DC-2FA781ED9B88}"/>
              </a:ext>
            </a:extLst>
          </p:cNvPr>
          <p:cNvPicPr>
            <a:picLocks noChangeAspect="1"/>
          </p:cNvPicPr>
          <p:nvPr/>
        </p:nvPicPr>
        <p:blipFill>
          <a:blip r:embed="rId4"/>
          <a:stretch>
            <a:fillRect/>
          </a:stretch>
        </p:blipFill>
        <p:spPr>
          <a:xfrm>
            <a:off x="899160" y="3429000"/>
            <a:ext cx="5196840" cy="3118104"/>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B8BA312F-8E99-CD35-51A0-37B6338ABFB5}"/>
              </a:ext>
            </a:extLst>
          </p:cNvPr>
          <p:cNvPicPr>
            <a:picLocks noChangeAspect="1"/>
          </p:cNvPicPr>
          <p:nvPr/>
        </p:nvPicPr>
        <p:blipFill>
          <a:blip r:embed="rId5"/>
          <a:stretch>
            <a:fillRect/>
          </a:stretch>
        </p:blipFill>
        <p:spPr>
          <a:xfrm>
            <a:off x="6096000" y="3429000"/>
            <a:ext cx="5196840" cy="3118104"/>
          </a:xfrm>
          <a:prstGeom prst="rect">
            <a:avLst/>
          </a:prstGeom>
        </p:spPr>
      </p:pic>
    </p:spTree>
    <p:extLst>
      <p:ext uri="{BB962C8B-B14F-4D97-AF65-F5344CB8AC3E}">
        <p14:creationId xmlns:p14="http://schemas.microsoft.com/office/powerpoint/2010/main" val="4293135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line&#10;&#10;Description automatically generated">
            <a:extLst>
              <a:ext uri="{FF2B5EF4-FFF2-40B4-BE49-F238E27FC236}">
                <a16:creationId xmlns:a16="http://schemas.microsoft.com/office/drawing/2014/main" id="{A4457619-AADF-14C8-EC74-3E33F7081F6D}"/>
              </a:ext>
            </a:extLst>
          </p:cNvPr>
          <p:cNvPicPr>
            <a:picLocks noChangeAspect="1"/>
          </p:cNvPicPr>
          <p:nvPr/>
        </p:nvPicPr>
        <p:blipFill>
          <a:blip r:embed="rId2"/>
          <a:stretch>
            <a:fillRect/>
          </a:stretch>
        </p:blipFill>
        <p:spPr>
          <a:xfrm>
            <a:off x="2400300" y="1211580"/>
            <a:ext cx="7391400" cy="4434840"/>
          </a:xfrm>
          <a:prstGeom prst="rect">
            <a:avLst/>
          </a:prstGeom>
        </p:spPr>
      </p:pic>
    </p:spTree>
    <p:extLst>
      <p:ext uri="{BB962C8B-B14F-4D97-AF65-F5344CB8AC3E}">
        <p14:creationId xmlns:p14="http://schemas.microsoft.com/office/powerpoint/2010/main" val="1839804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graph of a graph&#10;&#10;Description automatically generated">
            <a:extLst>
              <a:ext uri="{FF2B5EF4-FFF2-40B4-BE49-F238E27FC236}">
                <a16:creationId xmlns:a16="http://schemas.microsoft.com/office/drawing/2014/main" id="{30C2233F-BFBF-8928-FC6F-14AF689782ED}"/>
              </a:ext>
            </a:extLst>
          </p:cNvPr>
          <p:cNvPicPr>
            <a:picLocks noChangeAspect="1"/>
          </p:cNvPicPr>
          <p:nvPr/>
        </p:nvPicPr>
        <p:blipFill>
          <a:blip r:embed="rId2"/>
          <a:stretch>
            <a:fillRect/>
          </a:stretch>
        </p:blipFill>
        <p:spPr>
          <a:xfrm>
            <a:off x="1535430" y="388620"/>
            <a:ext cx="9121140" cy="6080760"/>
          </a:xfrm>
          <a:prstGeom prst="rect">
            <a:avLst/>
          </a:prstGeom>
        </p:spPr>
      </p:pic>
      <p:sp>
        <p:nvSpPr>
          <p:cNvPr id="4" name="TextBox 3">
            <a:extLst>
              <a:ext uri="{FF2B5EF4-FFF2-40B4-BE49-F238E27FC236}">
                <a16:creationId xmlns:a16="http://schemas.microsoft.com/office/drawing/2014/main" id="{32695A26-6CB2-3B03-DFD3-6B2661E935B1}"/>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85</a:t>
            </a:r>
            <a:endParaRPr lang="en-US" sz="3200" b="1" dirty="0"/>
          </a:p>
        </p:txBody>
      </p:sp>
    </p:spTree>
    <p:extLst>
      <p:ext uri="{BB962C8B-B14F-4D97-AF65-F5344CB8AC3E}">
        <p14:creationId xmlns:p14="http://schemas.microsoft.com/office/powerpoint/2010/main" val="376693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9C5F2171-EBA8-3FA9-8414-25A0D6463C84}"/>
              </a:ext>
            </a:extLst>
          </p:cNvPr>
          <p:cNvPicPr>
            <a:picLocks noChangeAspect="1"/>
          </p:cNvPicPr>
          <p:nvPr/>
        </p:nvPicPr>
        <p:blipFill>
          <a:blip r:embed="rId2"/>
          <a:stretch>
            <a:fillRect/>
          </a:stretch>
        </p:blipFill>
        <p:spPr>
          <a:xfrm>
            <a:off x="1535430" y="388620"/>
            <a:ext cx="9121140" cy="6080760"/>
          </a:xfrm>
          <a:prstGeom prst="rect">
            <a:avLst/>
          </a:prstGeom>
        </p:spPr>
      </p:pic>
      <p:sp>
        <p:nvSpPr>
          <p:cNvPr id="3" name="TextBox 2">
            <a:extLst>
              <a:ext uri="{FF2B5EF4-FFF2-40B4-BE49-F238E27FC236}">
                <a16:creationId xmlns:a16="http://schemas.microsoft.com/office/drawing/2014/main" id="{C6D83702-DA21-B21F-FE79-05449BF71802}"/>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85</a:t>
            </a:r>
            <a:endParaRPr lang="en-US" sz="3200" b="1" dirty="0"/>
          </a:p>
        </p:txBody>
      </p:sp>
    </p:spTree>
    <p:extLst>
      <p:ext uri="{BB962C8B-B14F-4D97-AF65-F5344CB8AC3E}">
        <p14:creationId xmlns:p14="http://schemas.microsoft.com/office/powerpoint/2010/main" val="3017509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lines and numbers&#10;&#10;Description automatically generated with medium confidence">
            <a:extLst>
              <a:ext uri="{FF2B5EF4-FFF2-40B4-BE49-F238E27FC236}">
                <a16:creationId xmlns:a16="http://schemas.microsoft.com/office/drawing/2014/main" id="{CDAF7098-76EB-8B15-DCA7-844F64B93DBC}"/>
              </a:ext>
            </a:extLst>
          </p:cNvPr>
          <p:cNvPicPr>
            <a:picLocks noChangeAspect="1"/>
          </p:cNvPicPr>
          <p:nvPr/>
        </p:nvPicPr>
        <p:blipFill>
          <a:blip r:embed="rId2"/>
          <a:stretch>
            <a:fillRect/>
          </a:stretch>
        </p:blipFill>
        <p:spPr>
          <a:xfrm>
            <a:off x="1535430" y="388620"/>
            <a:ext cx="9121140" cy="6080760"/>
          </a:xfrm>
          <a:prstGeom prst="rect">
            <a:avLst/>
          </a:prstGeom>
        </p:spPr>
      </p:pic>
      <p:sp>
        <p:nvSpPr>
          <p:cNvPr id="3" name="TextBox 2">
            <a:extLst>
              <a:ext uri="{FF2B5EF4-FFF2-40B4-BE49-F238E27FC236}">
                <a16:creationId xmlns:a16="http://schemas.microsoft.com/office/drawing/2014/main" id="{3D13DDBB-042A-3DDE-EAEE-318E21466B89}"/>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85</a:t>
            </a:r>
            <a:endParaRPr lang="en-US" sz="3200" b="1" dirty="0"/>
          </a:p>
        </p:txBody>
      </p:sp>
    </p:spTree>
    <p:extLst>
      <p:ext uri="{BB962C8B-B14F-4D97-AF65-F5344CB8AC3E}">
        <p14:creationId xmlns:p14="http://schemas.microsoft.com/office/powerpoint/2010/main" val="168004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9C2EC-F297-0F11-6D6F-E0C077587845}"/>
              </a:ext>
            </a:extLst>
          </p:cNvPr>
          <p:cNvPicPr>
            <a:picLocks noChangeAspect="1"/>
          </p:cNvPicPr>
          <p:nvPr/>
        </p:nvPicPr>
        <p:blipFill>
          <a:blip r:embed="rId2"/>
          <a:stretch>
            <a:fillRect/>
          </a:stretch>
        </p:blipFill>
        <p:spPr>
          <a:xfrm>
            <a:off x="899160" y="3429000"/>
            <a:ext cx="5196840" cy="3118104"/>
          </a:xfrm>
          <a:prstGeom prst="rect">
            <a:avLst/>
          </a:prstGeom>
        </p:spPr>
      </p:pic>
      <p:pic>
        <p:nvPicPr>
          <p:cNvPr id="4" name="Picture 3">
            <a:extLst>
              <a:ext uri="{FF2B5EF4-FFF2-40B4-BE49-F238E27FC236}">
                <a16:creationId xmlns:a16="http://schemas.microsoft.com/office/drawing/2014/main" id="{E3A260E9-1F6B-204B-4763-22CEE90B8A11}"/>
              </a:ext>
            </a:extLst>
          </p:cNvPr>
          <p:cNvPicPr>
            <a:picLocks noChangeAspect="1"/>
          </p:cNvPicPr>
          <p:nvPr/>
        </p:nvPicPr>
        <p:blipFill>
          <a:blip r:embed="rId3"/>
          <a:stretch>
            <a:fillRect/>
          </a:stretch>
        </p:blipFill>
        <p:spPr>
          <a:xfrm>
            <a:off x="6096000" y="310896"/>
            <a:ext cx="5196840" cy="3118104"/>
          </a:xfrm>
          <a:prstGeom prst="rect">
            <a:avLst/>
          </a:prstGeom>
        </p:spPr>
      </p:pic>
      <p:pic>
        <p:nvPicPr>
          <p:cNvPr id="5" name="Picture 4">
            <a:extLst>
              <a:ext uri="{FF2B5EF4-FFF2-40B4-BE49-F238E27FC236}">
                <a16:creationId xmlns:a16="http://schemas.microsoft.com/office/drawing/2014/main" id="{951001A5-8FAF-9E4F-30A9-B895C9E7DE50}"/>
              </a:ext>
            </a:extLst>
          </p:cNvPr>
          <p:cNvPicPr>
            <a:picLocks noChangeAspect="1"/>
          </p:cNvPicPr>
          <p:nvPr/>
        </p:nvPicPr>
        <p:blipFill>
          <a:blip r:embed="rId4"/>
          <a:stretch>
            <a:fillRect/>
          </a:stretch>
        </p:blipFill>
        <p:spPr>
          <a:xfrm>
            <a:off x="899160" y="310896"/>
            <a:ext cx="5196840" cy="3118104"/>
          </a:xfrm>
          <a:prstGeom prst="rect">
            <a:avLst/>
          </a:prstGeom>
        </p:spPr>
      </p:pic>
      <p:pic>
        <p:nvPicPr>
          <p:cNvPr id="6" name="Picture 5">
            <a:extLst>
              <a:ext uri="{FF2B5EF4-FFF2-40B4-BE49-F238E27FC236}">
                <a16:creationId xmlns:a16="http://schemas.microsoft.com/office/drawing/2014/main" id="{EB475195-50C1-D3D7-8B96-63FF83FDD702}"/>
              </a:ext>
            </a:extLst>
          </p:cNvPr>
          <p:cNvPicPr>
            <a:picLocks noChangeAspect="1"/>
          </p:cNvPicPr>
          <p:nvPr/>
        </p:nvPicPr>
        <p:blipFill>
          <a:blip r:embed="rId5"/>
          <a:stretch>
            <a:fillRect/>
          </a:stretch>
        </p:blipFill>
        <p:spPr>
          <a:xfrm>
            <a:off x="6096000" y="3429000"/>
            <a:ext cx="5196840" cy="3118104"/>
          </a:xfrm>
          <a:prstGeom prst="rect">
            <a:avLst/>
          </a:prstGeom>
        </p:spPr>
      </p:pic>
    </p:spTree>
    <p:extLst>
      <p:ext uri="{BB962C8B-B14F-4D97-AF65-F5344CB8AC3E}">
        <p14:creationId xmlns:p14="http://schemas.microsoft.com/office/powerpoint/2010/main" val="1203490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C1BB7-6955-B4BB-AE6E-A81EBBD486BE}"/>
              </a:ext>
            </a:extLst>
          </p:cNvPr>
          <p:cNvPicPr>
            <a:picLocks noChangeAspect="1"/>
          </p:cNvPicPr>
          <p:nvPr/>
        </p:nvPicPr>
        <p:blipFill>
          <a:blip r:embed="rId2"/>
          <a:stretch>
            <a:fillRect/>
          </a:stretch>
        </p:blipFill>
        <p:spPr>
          <a:xfrm>
            <a:off x="674912" y="1869948"/>
            <a:ext cx="5196840" cy="3118104"/>
          </a:xfrm>
          <a:prstGeom prst="rect">
            <a:avLst/>
          </a:prstGeom>
        </p:spPr>
      </p:pic>
      <p:sp>
        <p:nvSpPr>
          <p:cNvPr id="5" name="TextBox 4">
            <a:extLst>
              <a:ext uri="{FF2B5EF4-FFF2-40B4-BE49-F238E27FC236}">
                <a16:creationId xmlns:a16="http://schemas.microsoft.com/office/drawing/2014/main" id="{0A311DB3-9F92-E14A-CBA9-115AABFCFDA7}"/>
              </a:ext>
            </a:extLst>
          </p:cNvPr>
          <p:cNvSpPr txBox="1"/>
          <p:nvPr/>
        </p:nvSpPr>
        <p:spPr>
          <a:xfrm>
            <a:off x="6490369" y="612844"/>
            <a:ext cx="5196840" cy="5632311"/>
          </a:xfrm>
          <a:prstGeom prst="rect">
            <a:avLst/>
          </a:prstGeom>
          <a:noFill/>
        </p:spPr>
        <p:txBody>
          <a:bodyPr wrap="square" rtlCol="0">
            <a:spAutoFit/>
          </a:bodyPr>
          <a:lstStyle/>
          <a:p>
            <a:r>
              <a:rPr lang="el-GR" dirty="0"/>
              <a:t>Στην περίπτωση όπου η ζενίθια γωνία ισούται με 85 μοίρες αρχίζουμε να παρατηρούμε μικρές διαφοροποιήσεις και στην ολική συνιστώσα της ακτινοβολίας ενώ η άμεση εξακολουθεί να τείνει και πάλι στο μηδέν. Τα </a:t>
            </a:r>
            <a:r>
              <a:rPr lang="el-GR" dirty="0" err="1"/>
              <a:t>peaks</a:t>
            </a:r>
            <a:r>
              <a:rPr lang="el-GR" dirty="0"/>
              <a:t> που εμφανίζονται στις καμπύλες της διάχυτης και της ολικής ακτινοβολίας είναι σχεδόν </a:t>
            </a:r>
            <a:r>
              <a:rPr lang="el-GR" dirty="0" err="1"/>
              <a:t>αντισυμμετρικά</a:t>
            </a:r>
            <a:r>
              <a:rPr lang="el-GR" dirty="0"/>
              <a:t> και εντοπίζονται στα ίδια μήκη κύματος και για τις 2 καμπύλες. Παρά το γεγονός ότι βλέπουμε μία μικρή διακύμανση στην καμπύλη της ολικής ακτινοβολίας, η μέγιστη τιμή του λόγου (για b = 1.0) ισούται με 0.27 και της διάχυτης με 2.92. Ο λόγος για τον οποίο οι μικρές αυτές αποκλίσεις της ολικής ακτινοβολίας γίνονται οπτικά αισθητές, είναι διότι οι τιμές των λόγων της διάχυτης ακτινοβολίας είναι πλέον τόσο μικρές ώστε να γίνονται συγκρίσιμες με τους λόγους των άλλων δύο συνιστωσών της ακτινοβολίας.</a:t>
            </a:r>
            <a:endParaRPr lang="en-US" dirty="0"/>
          </a:p>
        </p:txBody>
      </p:sp>
    </p:spTree>
    <p:extLst>
      <p:ext uri="{BB962C8B-B14F-4D97-AF65-F5344CB8AC3E}">
        <p14:creationId xmlns:p14="http://schemas.microsoft.com/office/powerpoint/2010/main" val="169295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blue line&#10;&#10;Description automatically generated">
            <a:extLst>
              <a:ext uri="{FF2B5EF4-FFF2-40B4-BE49-F238E27FC236}">
                <a16:creationId xmlns:a16="http://schemas.microsoft.com/office/drawing/2014/main" id="{FBC00A93-BBBB-08BE-4347-1D96950D1904}"/>
              </a:ext>
            </a:extLst>
          </p:cNvPr>
          <p:cNvPicPr>
            <a:picLocks noChangeAspect="1"/>
          </p:cNvPicPr>
          <p:nvPr/>
        </p:nvPicPr>
        <p:blipFill>
          <a:blip r:embed="rId2"/>
          <a:stretch>
            <a:fillRect/>
          </a:stretch>
        </p:blipFill>
        <p:spPr>
          <a:xfrm>
            <a:off x="899160" y="310896"/>
            <a:ext cx="5196840" cy="3118104"/>
          </a:xfrm>
          <a:prstGeom prst="rect">
            <a:avLst/>
          </a:prstGeom>
        </p:spPr>
      </p:pic>
      <p:pic>
        <p:nvPicPr>
          <p:cNvPr id="3" name="Picture 2" descr="A graph with a blue line&#10;&#10;Description automatically generated">
            <a:extLst>
              <a:ext uri="{FF2B5EF4-FFF2-40B4-BE49-F238E27FC236}">
                <a16:creationId xmlns:a16="http://schemas.microsoft.com/office/drawing/2014/main" id="{A2A3EF45-3B3B-6250-718D-8A9E5BEAD2A7}"/>
              </a:ext>
            </a:extLst>
          </p:cNvPr>
          <p:cNvPicPr>
            <a:picLocks noChangeAspect="1"/>
          </p:cNvPicPr>
          <p:nvPr/>
        </p:nvPicPr>
        <p:blipFill>
          <a:blip r:embed="rId3"/>
          <a:stretch>
            <a:fillRect/>
          </a:stretch>
        </p:blipFill>
        <p:spPr>
          <a:xfrm>
            <a:off x="6096000" y="310896"/>
            <a:ext cx="5196840" cy="3118104"/>
          </a:xfrm>
          <a:prstGeom prst="rect">
            <a:avLst/>
          </a:prstGeom>
        </p:spPr>
      </p:pic>
      <p:pic>
        <p:nvPicPr>
          <p:cNvPr id="4" name="Picture 3" descr="A graph with a blue line&#10;&#10;Description automatically generated">
            <a:extLst>
              <a:ext uri="{FF2B5EF4-FFF2-40B4-BE49-F238E27FC236}">
                <a16:creationId xmlns:a16="http://schemas.microsoft.com/office/drawing/2014/main" id="{48FC0C46-9C48-C350-0015-3BF07F35E443}"/>
              </a:ext>
            </a:extLst>
          </p:cNvPr>
          <p:cNvPicPr>
            <a:picLocks noChangeAspect="1"/>
          </p:cNvPicPr>
          <p:nvPr/>
        </p:nvPicPr>
        <p:blipFill>
          <a:blip r:embed="rId4"/>
          <a:stretch>
            <a:fillRect/>
          </a:stretch>
        </p:blipFill>
        <p:spPr>
          <a:xfrm>
            <a:off x="6096000" y="3429000"/>
            <a:ext cx="5196840" cy="3118104"/>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212567C-4D6B-629C-BCFD-72FAE0C2F076}"/>
              </a:ext>
            </a:extLst>
          </p:cNvPr>
          <p:cNvPicPr>
            <a:picLocks noChangeAspect="1"/>
          </p:cNvPicPr>
          <p:nvPr/>
        </p:nvPicPr>
        <p:blipFill>
          <a:blip r:embed="rId5"/>
          <a:stretch>
            <a:fillRect/>
          </a:stretch>
        </p:blipFill>
        <p:spPr>
          <a:xfrm>
            <a:off x="899160" y="3429000"/>
            <a:ext cx="5196840" cy="3118104"/>
          </a:xfrm>
          <a:prstGeom prst="rect">
            <a:avLst/>
          </a:prstGeom>
        </p:spPr>
      </p:pic>
    </p:spTree>
    <p:extLst>
      <p:ext uri="{BB962C8B-B14F-4D97-AF65-F5344CB8AC3E}">
        <p14:creationId xmlns:p14="http://schemas.microsoft.com/office/powerpoint/2010/main" val="118696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6E86A82A-7AAB-4387-5B3E-183D44A8DE2C}"/>
              </a:ext>
            </a:extLst>
          </p:cNvPr>
          <p:cNvPicPr>
            <a:picLocks noChangeAspect="1"/>
          </p:cNvPicPr>
          <p:nvPr/>
        </p:nvPicPr>
        <p:blipFill>
          <a:blip r:embed="rId2"/>
          <a:stretch>
            <a:fillRect/>
          </a:stretch>
        </p:blipFill>
        <p:spPr>
          <a:xfrm>
            <a:off x="1535430" y="388620"/>
            <a:ext cx="9121140" cy="6080760"/>
          </a:xfrm>
          <a:prstGeom prst="rect">
            <a:avLst/>
          </a:prstGeom>
        </p:spPr>
      </p:pic>
      <p:sp>
        <p:nvSpPr>
          <p:cNvPr id="3" name="TextBox 2">
            <a:extLst>
              <a:ext uri="{FF2B5EF4-FFF2-40B4-BE49-F238E27FC236}">
                <a16:creationId xmlns:a16="http://schemas.microsoft.com/office/drawing/2014/main" id="{C1C35FD1-D7DC-C1F9-2488-1558FB55C241}"/>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10</a:t>
            </a:r>
          </a:p>
        </p:txBody>
      </p:sp>
    </p:spTree>
    <p:extLst>
      <p:ext uri="{BB962C8B-B14F-4D97-AF65-F5344CB8AC3E}">
        <p14:creationId xmlns:p14="http://schemas.microsoft.com/office/powerpoint/2010/main" val="1353787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line drawn on it&#10;&#10;Description automatically generated">
            <a:extLst>
              <a:ext uri="{FF2B5EF4-FFF2-40B4-BE49-F238E27FC236}">
                <a16:creationId xmlns:a16="http://schemas.microsoft.com/office/drawing/2014/main" id="{AE771127-6A98-D53C-807E-49FC1E3616A0}"/>
              </a:ext>
            </a:extLst>
          </p:cNvPr>
          <p:cNvPicPr>
            <a:picLocks noChangeAspect="1"/>
          </p:cNvPicPr>
          <p:nvPr/>
        </p:nvPicPr>
        <p:blipFill>
          <a:blip r:embed="rId2"/>
          <a:stretch>
            <a:fillRect/>
          </a:stretch>
        </p:blipFill>
        <p:spPr>
          <a:xfrm>
            <a:off x="2400300" y="1211580"/>
            <a:ext cx="7391400" cy="4434840"/>
          </a:xfrm>
          <a:prstGeom prst="rect">
            <a:avLst/>
          </a:prstGeom>
        </p:spPr>
      </p:pic>
    </p:spTree>
    <p:extLst>
      <p:ext uri="{BB962C8B-B14F-4D97-AF65-F5344CB8AC3E}">
        <p14:creationId xmlns:p14="http://schemas.microsoft.com/office/powerpoint/2010/main" val="3745667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6DF1-3A58-87BB-DDEF-7A04FE893239}"/>
              </a:ext>
            </a:extLst>
          </p:cNvPr>
          <p:cNvSpPr>
            <a:spLocks noGrp="1"/>
          </p:cNvSpPr>
          <p:nvPr>
            <p:ph type="title"/>
          </p:nvPr>
        </p:nvSpPr>
        <p:spPr>
          <a:xfrm>
            <a:off x="544286" y="491207"/>
            <a:ext cx="5029200" cy="609263"/>
          </a:xfrm>
        </p:spPr>
        <p:txBody>
          <a:bodyPr>
            <a:normAutofit fontScale="90000"/>
          </a:bodyPr>
          <a:lstStyle/>
          <a:p>
            <a:r>
              <a:rPr lang="el-GR" dirty="0"/>
              <a:t>ΣΥΜΠΕΡΑΣΜΑΤΑ</a:t>
            </a:r>
            <a:endParaRPr lang="en-US" dirty="0"/>
          </a:p>
        </p:txBody>
      </p:sp>
      <p:sp>
        <p:nvSpPr>
          <p:cNvPr id="3" name="TextBox 2">
            <a:extLst>
              <a:ext uri="{FF2B5EF4-FFF2-40B4-BE49-F238E27FC236}">
                <a16:creationId xmlns:a16="http://schemas.microsoft.com/office/drawing/2014/main" id="{6F16F296-521E-1F74-7B28-2DC7D91A8458}"/>
              </a:ext>
            </a:extLst>
          </p:cNvPr>
          <p:cNvSpPr txBox="1"/>
          <p:nvPr/>
        </p:nvSpPr>
        <p:spPr>
          <a:xfrm>
            <a:off x="544286" y="1137684"/>
            <a:ext cx="11299371" cy="5355312"/>
          </a:xfrm>
          <a:prstGeom prst="rect">
            <a:avLst/>
          </a:prstGeom>
          <a:noFill/>
        </p:spPr>
        <p:txBody>
          <a:bodyPr wrap="square" rtlCol="0">
            <a:spAutoFit/>
          </a:bodyPr>
          <a:lstStyle/>
          <a:p>
            <a:pPr marL="285750" indent="-285750">
              <a:buFont typeface="Arial" panose="020B0604020202020204" pitchFamily="34" charset="0"/>
              <a:buChar char="•"/>
            </a:pPr>
            <a:r>
              <a:rPr lang="el-GR" dirty="0"/>
              <a:t>Όσο περισσότερα σωματίδια υπάρχουν στην ατμόσφαιρα (αύξηση του παράγοντα b), η κατανομή των διαφόρων συνιστωσών διατηρεί την μορφολογία της αλλά οι λόγοι της άμεσης και της ολικής πέφτουν (διαφάνειες 3-4 10-11, 17-18, 24-25). Δηλαδή, όσο αυξάνεται ο συντελεστής </a:t>
            </a:r>
            <a:r>
              <a:rPr lang="en-US" dirty="0"/>
              <a:t>Angstrom b</a:t>
            </a:r>
            <a:r>
              <a:rPr lang="el-GR" dirty="0"/>
              <a:t>, τόσο μεγαλύτερη είναι η εξασθένιση της ακτινοβολίας (λόγω απορρόφησης και σκέδασης) καθώς παχαίνει το στρώμα των σωματιδίων που αλληλεπιδρούν με αυτή. Αυτό έχει ως αποτέλεσμα τον εμποδισμό των φωτονίων και συνεπώς λιγότερη ακτινοβολία φτάνει στο έδαφος. </a:t>
            </a:r>
          </a:p>
          <a:p>
            <a:pPr marL="285750" indent="-285750">
              <a:buFont typeface="Arial" panose="020B0604020202020204" pitchFamily="34" charset="0"/>
              <a:buChar char="•"/>
            </a:pPr>
            <a:r>
              <a:rPr lang="el-GR" dirty="0"/>
              <a:t>Η ύπαρξη σωματιδίων στην ατμόσφαιρα επηρεάζει και την διάχυτη συνιστώσα της ακτινοβολίας (διαφάνειες 5, 12,19 και 26). Όταν σε μία μοριακή ατμόσφαιρα προσθέτω αιωρούμενα σωματίδια, τότε αυτά ενισχύουν την διάχυτη ακτινοβολία. Όπως βλέπουμε και από τις γραφικές παραστάσεις, η τάση των καμπυλών της διάχυτης ακολουθεί την αντίθετη πορεία σε σχέση με την άμεση και την ολική ακτινοβολία, δηλαδή με την αύξηση του παράγοντα b η διάχυτη ενισχύεται αντί να εξασθενεί.</a:t>
            </a:r>
          </a:p>
          <a:p>
            <a:pPr marL="285750" indent="-285750">
              <a:buFont typeface="Arial" panose="020B0604020202020204" pitchFamily="34" charset="0"/>
              <a:buChar char="•"/>
            </a:pPr>
            <a:r>
              <a:rPr lang="el-GR" dirty="0"/>
              <a:t>Με την αύξηση της ζενίθιας γωνίας, ο οπτικός δρόμος μεγαλώνει συνεπώς, η εξασθένηση της ακτινοβολίας γίνεται εντονότερη. Από τις γραφικές παραστάσεις παρατηρούμε ότι με την αύξηση της γωνίας, για σταθερό αριθμό σωματιδίων, οι λόγοι της διάχυτης ακτινοβολίας πέφτουν. Δηλαδή, όσο πιο κοντά βρισκόμαστε στο ζενίθ, τόσο μεγαλύτερη είναι και η ποσότητα της διάχυτης ακτινοβολίας καθώς λόγω του μικρότερου οπτικού δρόμου, εξασθενεί σε μικρότερο βαθμό. Εκεί που λαμβάνουν μέρος περισσότερες σκεδάσεις (μεγάλη ζενίθια γωνία και συνεπώς οπτικός δρόμος), το φαινόμενο της εξασθένησης εμφανίζεται πιο γρήγορα. Αυτό γίνεται αισθητό αν παρατηρήσουμε την μεταβολή των τιμών στους άξονες </a:t>
            </a:r>
            <a:r>
              <a:rPr lang="en-US" dirty="0"/>
              <a:t>y</a:t>
            </a:r>
            <a:r>
              <a:rPr lang="el-GR" dirty="0"/>
              <a:t>.</a:t>
            </a:r>
          </a:p>
        </p:txBody>
      </p:sp>
    </p:spTree>
    <p:extLst>
      <p:ext uri="{BB962C8B-B14F-4D97-AF65-F5344CB8AC3E}">
        <p14:creationId xmlns:p14="http://schemas.microsoft.com/office/powerpoint/2010/main" val="3333553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DEA241-4D31-800B-8703-F9E9BDF686D8}"/>
              </a:ext>
            </a:extLst>
          </p:cNvPr>
          <p:cNvSpPr txBox="1"/>
          <p:nvPr/>
        </p:nvSpPr>
        <p:spPr>
          <a:xfrm>
            <a:off x="511628" y="1084520"/>
            <a:ext cx="11223171" cy="5355312"/>
          </a:xfrm>
          <a:prstGeom prst="rect">
            <a:avLst/>
          </a:prstGeom>
          <a:noFill/>
        </p:spPr>
        <p:txBody>
          <a:bodyPr wrap="square" rtlCol="0">
            <a:spAutoFit/>
          </a:bodyPr>
          <a:lstStyle/>
          <a:p>
            <a:pPr marL="285750" indent="-285750">
              <a:buFont typeface="Arial" panose="020B0604020202020204" pitchFamily="34" charset="0"/>
              <a:buChar char="•"/>
            </a:pPr>
            <a:r>
              <a:rPr lang="el-GR" dirty="0"/>
              <a:t>Σε όλες τις περιπτώσεις παρατηρείται ότι με την αύξηση του μήκους κύματος, οι αποκλίσεις της διάχυτης ακτινοβολίας μεγαλώνουν. Αυτό συμβαίνει διότι τα μικρότερα μήκη κύματος είναι πιο ευαίσθητα στην εξασθένηση λόγω της σκέδασης (τόσο </a:t>
            </a:r>
            <a:r>
              <a:rPr lang="en-US" dirty="0"/>
              <a:t>Rayleigh</a:t>
            </a:r>
            <a:r>
              <a:rPr lang="el-GR" dirty="0"/>
              <a:t> όσο και </a:t>
            </a:r>
            <a:r>
              <a:rPr lang="en-US" dirty="0"/>
              <a:t>Mie </a:t>
            </a:r>
            <a:r>
              <a:rPr lang="el-GR" dirty="0"/>
              <a:t>καθώς μελετάμε την περίπτωση μοριακής ατμόσφαιρας) και συνεπώς, σ’ αυτό το μέρος του φάσματος χάνεται μεγαλύτερο μέρος της ακτινοβολίας. Στα μικρά μήκη κύματος (</a:t>
            </a:r>
            <a:r>
              <a:rPr lang="en-US" dirty="0"/>
              <a:t>UV</a:t>
            </a:r>
            <a:r>
              <a:rPr lang="el-GR" dirty="0"/>
              <a:t>), οι λόγοι της διάχυτης ακτινοβολίας είναι μικρότεροι καθώς οι σκεδάσεις και εξασθενήσεις της ακτινοβολίας στην ατμόσφαιρα είναι πιο έντονες στην περιοχή του υπεριώδους</a:t>
            </a:r>
            <a:r>
              <a:rPr lang="en-US" dirty="0"/>
              <a:t> </a:t>
            </a:r>
            <a:r>
              <a:rPr lang="el-GR" dirty="0"/>
              <a:t>απ’ ότι στην περιοχή του </a:t>
            </a:r>
            <a:r>
              <a:rPr lang="el-GR" dirty="0" err="1"/>
              <a:t>υπερύθρου</a:t>
            </a:r>
            <a:r>
              <a:rPr lang="el-GR" dirty="0"/>
              <a:t>. </a:t>
            </a:r>
          </a:p>
          <a:p>
            <a:pPr marL="285750" indent="-285750">
              <a:buFont typeface="Arial" panose="020B0604020202020204" pitchFamily="34" charset="0"/>
              <a:buChar char="•"/>
            </a:pPr>
            <a:r>
              <a:rPr lang="el-GR" dirty="0"/>
              <a:t>Στις 85 μοίρες έχουμε μείωση της διάχυτης ακτινοβολίας γιατί πλέον ο οπτικός δρόμος είναι πάρα πολύ μεγάλος και οι σκεδάσεις περισσότερες άρα έχουμε εντονότερη εξασθένηση της ακτινοβολίας.</a:t>
            </a:r>
          </a:p>
          <a:p>
            <a:pPr marL="285750" indent="-285750">
              <a:buFont typeface="Arial" panose="020B0604020202020204" pitchFamily="34" charset="0"/>
              <a:buChar char="•"/>
            </a:pPr>
            <a:r>
              <a:rPr lang="el-GR" dirty="0"/>
              <a:t>Για την άμεση ακτινοβολία παρατηρούμε ότι  παντού οι λόγοι είναι μικρότεροι της μονάδας και μειώνονται με την αύξηση του </a:t>
            </a:r>
            <a:r>
              <a:rPr lang="en-US" dirty="0"/>
              <a:t>b. </a:t>
            </a:r>
            <a:r>
              <a:rPr lang="el-GR" dirty="0"/>
              <a:t>Μάλιστα, στις 85 μοίρες παρατηρούμε μηδενισμό της άμεσης ακτινοβολίας κάτι που συνεπάγεται ότι η ακτινοβολία που φτάνει στο έδαφος είναι εξ’ ολοκλήρου διάχυτη και η προσθήκη σωματιδίων στην ατμόσφαιρα αποκόβει τελείως την ύπαρξη της άμεσης ακτινοβολίας.</a:t>
            </a:r>
          </a:p>
          <a:p>
            <a:pPr marL="285750" indent="-285750">
              <a:buFont typeface="Arial" panose="020B0604020202020204" pitchFamily="34" charset="0"/>
              <a:buChar char="•"/>
            </a:pPr>
            <a:r>
              <a:rPr lang="el-GR" dirty="0"/>
              <a:t>Η ολική ακτινοβολία ακολουθεί το ίδιο προφίλ με την άμεση με την διαφορά ότι δεν μηδενίζεται καθώς εξαρτάται και από την διάχυτη ακτινοβολία. Από την παραπάνω ανάλυση αντιλαμβανόμαστε ότι η άμεση και η διάχυτη συμμετέχουν με διαφορετικά ποσοστά στην ολική ακτινοβολία ανάλογα με τις επικρατούσες συνθήκες.</a:t>
            </a:r>
            <a:endParaRPr lang="en-US" dirty="0"/>
          </a:p>
        </p:txBody>
      </p:sp>
      <p:sp>
        <p:nvSpPr>
          <p:cNvPr id="3" name="Title 1">
            <a:extLst>
              <a:ext uri="{FF2B5EF4-FFF2-40B4-BE49-F238E27FC236}">
                <a16:creationId xmlns:a16="http://schemas.microsoft.com/office/drawing/2014/main" id="{86B7B73F-AFAE-40E3-BBE9-0C34EB790541}"/>
              </a:ext>
            </a:extLst>
          </p:cNvPr>
          <p:cNvSpPr txBox="1">
            <a:spLocks/>
          </p:cNvSpPr>
          <p:nvPr/>
        </p:nvSpPr>
        <p:spPr>
          <a:xfrm>
            <a:off x="511628" y="592216"/>
            <a:ext cx="5029200" cy="609263"/>
          </a:xfrm>
          <a:prstGeom prst="rect">
            <a:avLst/>
          </a:prstGeom>
        </p:spPr>
        <p:txBody>
          <a:bodyPr>
            <a:normAutofit fontScale="900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l-GR" dirty="0"/>
              <a:t>ΣΥΜΠΕΡΑΣΜΑΤΑ</a:t>
            </a:r>
          </a:p>
        </p:txBody>
      </p:sp>
    </p:spTree>
    <p:extLst>
      <p:ext uri="{BB962C8B-B14F-4D97-AF65-F5344CB8AC3E}">
        <p14:creationId xmlns:p14="http://schemas.microsoft.com/office/powerpoint/2010/main" val="1254866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E77D1-17AE-CB87-75E7-A971640F3838}"/>
              </a:ext>
            </a:extLst>
          </p:cNvPr>
          <p:cNvSpPr>
            <a:spLocks noGrp="1"/>
          </p:cNvSpPr>
          <p:nvPr>
            <p:ph type="title"/>
          </p:nvPr>
        </p:nvSpPr>
        <p:spPr>
          <a:xfrm>
            <a:off x="604157" y="591133"/>
            <a:ext cx="8850086" cy="685463"/>
          </a:xfrm>
        </p:spPr>
        <p:txBody>
          <a:bodyPr>
            <a:normAutofit fontScale="90000"/>
          </a:bodyPr>
          <a:lstStyle/>
          <a:p>
            <a:r>
              <a:rPr lang="el-GR" dirty="0"/>
              <a:t>ΜΕΡΟΣ 2</a:t>
            </a:r>
            <a:endParaRPr lang="en-US" dirty="0"/>
          </a:p>
        </p:txBody>
      </p:sp>
      <p:sp>
        <p:nvSpPr>
          <p:cNvPr id="3" name="TextBox 2">
            <a:extLst>
              <a:ext uri="{FF2B5EF4-FFF2-40B4-BE49-F238E27FC236}">
                <a16:creationId xmlns:a16="http://schemas.microsoft.com/office/drawing/2014/main" id="{CA0E89DB-AC15-88C6-94B7-EA7538CF8198}"/>
              </a:ext>
            </a:extLst>
          </p:cNvPr>
          <p:cNvSpPr txBox="1"/>
          <p:nvPr/>
        </p:nvSpPr>
        <p:spPr>
          <a:xfrm>
            <a:off x="604157" y="1276596"/>
            <a:ext cx="10983686" cy="5355312"/>
          </a:xfrm>
          <a:prstGeom prst="rect">
            <a:avLst/>
          </a:prstGeom>
          <a:noFill/>
        </p:spPr>
        <p:txBody>
          <a:bodyPr wrap="square" rtlCol="0">
            <a:spAutoFit/>
          </a:bodyPr>
          <a:lstStyle/>
          <a:p>
            <a:r>
              <a:rPr lang="el-GR" dirty="0"/>
              <a:t>Το οπτικό βάθος τ δεν σχετίζεται με την σκέδαση ή μη των φωτονίων στην ατμόσφαιρα, συνεπώς, στο 2</a:t>
            </a:r>
            <a:r>
              <a:rPr lang="el-GR" baseline="30000" dirty="0"/>
              <a:t>ο</a:t>
            </a:r>
            <a:r>
              <a:rPr lang="el-GR" dirty="0"/>
              <a:t> μέρος της εργασίας αυτής μελετάμε την ανακλαστικότητα μεμονωμένης σκέδασης (ω, </a:t>
            </a:r>
            <a:r>
              <a:rPr lang="en-US" dirty="0"/>
              <a:t>single scattering albedo</a:t>
            </a:r>
            <a:r>
              <a:rPr lang="el-GR" dirty="0"/>
              <a:t>(</a:t>
            </a:r>
            <a:r>
              <a:rPr lang="en-US" dirty="0" err="1"/>
              <a:t>ssa</a:t>
            </a:r>
            <a:r>
              <a:rPr lang="el-GR" dirty="0"/>
              <a:t>)</a:t>
            </a:r>
            <a:r>
              <a:rPr lang="en-US" dirty="0"/>
              <a:t>)</a:t>
            </a:r>
            <a:r>
              <a:rPr lang="el-GR" dirty="0"/>
              <a:t>, η οποία εκφράζει το κλάσμα του φωτός που σκεδάζεται σε σύγκριση με το συνολικό οπτικό βάθος εξασθένισης (σκέδαση συν απορρόφηση). Τις περισσότερες φορές ορίζεται για τη σκέδαση μικρών σωματιδίων ηλεκτρομαγνητικών κυμάτων. Αποτελεί μέγεθος χωρίς μονάδες μέτρησης (</a:t>
            </a:r>
            <a:r>
              <a:rPr lang="en-US" dirty="0" err="1">
                <a:hlinkClick r:id="rId2"/>
              </a:rPr>
              <a:t>ssa</a:t>
            </a:r>
            <a:r>
              <a:rPr lang="el-GR" dirty="0"/>
              <a:t>)</a:t>
            </a:r>
            <a:r>
              <a:rPr lang="en-US" dirty="0"/>
              <a:t>.</a:t>
            </a:r>
            <a:r>
              <a:rPr lang="el-GR" dirty="0"/>
              <a:t> Η τιμή 1 υποδηλώνει ότι ένα αιωρούμενο σωματίδιο/αερόλυμα μόνο σκεδάζει το φως ενώ τιμές πιο κοντά στο 0 υποδηλώνουν ότι ένα αερόλυμα κυρίως απορροφά το φως. Αυτό είναι σημαντικό καθώς επηρεάζει την τοπική επίδραση θέρμανσης ή ψύξης που έχουν τα αερολύματα. Η </a:t>
            </a:r>
            <a:r>
              <a:rPr lang="en-US" dirty="0" err="1"/>
              <a:t>ssa</a:t>
            </a:r>
            <a:r>
              <a:rPr lang="el-GR" dirty="0"/>
              <a:t> εξαρτάται επίσης από το μήκος κύματος. Στην ορατή περιοχή, τα περισσότερα αερολύματα έχουν τιμή </a:t>
            </a:r>
            <a:r>
              <a:rPr lang="en-US" dirty="0" err="1"/>
              <a:t>ssa</a:t>
            </a:r>
            <a:r>
              <a:rPr lang="el-GR" dirty="0"/>
              <a:t> στην περιοχή 0.7 έως 1 δηλαδή σκεδάζουν πιο πολύ απ’ ότι απορροφούν (</a:t>
            </a:r>
            <a:r>
              <a:rPr lang="en-US" dirty="0">
                <a:hlinkClick r:id="rId3"/>
              </a:rPr>
              <a:t>https://earth.gsfc.nasa.gov</a:t>
            </a:r>
            <a:r>
              <a:rPr lang="el-GR" dirty="0"/>
              <a:t>).</a:t>
            </a:r>
          </a:p>
          <a:p>
            <a:r>
              <a:rPr lang="el-GR" dirty="0"/>
              <a:t>Από τα παραπάνω αντιλαμβανόμαστε ότι όσο μεγαλύτερη είναι η ανακλαστικότητα μεμονωμένης σκέδασης, τόσο ενισχύεται η διάχυτη συνιστώσα της ακτινοβολίας και συνεπώς αυξάνεται ο αριθμός των φωτονίων στο έδαφος. </a:t>
            </a:r>
          </a:p>
          <a:p>
            <a:r>
              <a:rPr lang="el-GR" dirty="0"/>
              <a:t>Όπως και  στο 1</a:t>
            </a:r>
            <a:r>
              <a:rPr lang="el-GR" baseline="30000" dirty="0"/>
              <a:t>ο</a:t>
            </a:r>
            <a:r>
              <a:rPr lang="el-GR" dirty="0"/>
              <a:t> μέρος της εργασίας, έτσι και εδώ, μελετάμε την ολική, την άμεση καθώς και την διάχυτη ακτινοβολία. Οι τιμές της </a:t>
            </a:r>
            <a:r>
              <a:rPr lang="en-US" dirty="0" err="1"/>
              <a:t>ssa</a:t>
            </a:r>
            <a:r>
              <a:rPr lang="en-US" dirty="0"/>
              <a:t> </a:t>
            </a:r>
            <a:r>
              <a:rPr lang="el-GR" dirty="0"/>
              <a:t>που χρησιμοποιούνται είναι από 0.65 έως 0.95 με βήμα 0.1 και ως τιμή αναφοράς χρησιμοποιείται η τιμή 0.95. Επιπρόσθετα, εκτός από την </a:t>
            </a:r>
            <a:r>
              <a:rPr lang="en-US" dirty="0" err="1"/>
              <a:t>ssa</a:t>
            </a:r>
            <a:r>
              <a:rPr lang="en-US" dirty="0"/>
              <a:t>, </a:t>
            </a:r>
            <a:r>
              <a:rPr lang="el-GR" dirty="0"/>
              <a:t>μεταβάλλουμε και την ζενίθια γωνία η οποία λαμβάνει τιμές 10, 40, 70 και 85 μοίρες.</a:t>
            </a:r>
          </a:p>
          <a:p>
            <a:endParaRPr lang="en-US" dirty="0"/>
          </a:p>
        </p:txBody>
      </p:sp>
    </p:spTree>
    <p:extLst>
      <p:ext uri="{BB962C8B-B14F-4D97-AF65-F5344CB8AC3E}">
        <p14:creationId xmlns:p14="http://schemas.microsoft.com/office/powerpoint/2010/main" val="3557549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7F2B1D59-F2B6-15D0-F70A-79833F5AFC49}"/>
              </a:ext>
            </a:extLst>
          </p:cNvPr>
          <p:cNvPicPr>
            <a:picLocks noChangeAspect="1"/>
          </p:cNvPicPr>
          <p:nvPr/>
        </p:nvPicPr>
        <p:blipFill>
          <a:blip r:embed="rId2"/>
          <a:stretch>
            <a:fillRect/>
          </a:stretch>
        </p:blipFill>
        <p:spPr>
          <a:xfrm>
            <a:off x="6096000" y="341313"/>
            <a:ext cx="5196839" cy="3118104"/>
          </a:xfrm>
          <a:prstGeom prst="rect">
            <a:avLst/>
          </a:prstGeom>
        </p:spPr>
      </p:pic>
      <p:pic>
        <p:nvPicPr>
          <p:cNvPr id="52" name="Picture 51">
            <a:extLst>
              <a:ext uri="{FF2B5EF4-FFF2-40B4-BE49-F238E27FC236}">
                <a16:creationId xmlns:a16="http://schemas.microsoft.com/office/drawing/2014/main" id="{7B94AE25-D8B5-37FE-1C19-DDE4F946756E}"/>
              </a:ext>
            </a:extLst>
          </p:cNvPr>
          <p:cNvPicPr>
            <a:picLocks noChangeAspect="1"/>
          </p:cNvPicPr>
          <p:nvPr/>
        </p:nvPicPr>
        <p:blipFill>
          <a:blip r:embed="rId3"/>
          <a:stretch>
            <a:fillRect/>
          </a:stretch>
        </p:blipFill>
        <p:spPr>
          <a:xfrm>
            <a:off x="899160" y="341313"/>
            <a:ext cx="5196840" cy="3118104"/>
          </a:xfrm>
          <a:prstGeom prst="rect">
            <a:avLst/>
          </a:prstGeom>
        </p:spPr>
      </p:pic>
      <p:pic>
        <p:nvPicPr>
          <p:cNvPr id="53" name="Picture 52">
            <a:extLst>
              <a:ext uri="{FF2B5EF4-FFF2-40B4-BE49-F238E27FC236}">
                <a16:creationId xmlns:a16="http://schemas.microsoft.com/office/drawing/2014/main" id="{16BC7D64-1959-7C3F-E1CD-CB9A25443276}"/>
              </a:ext>
            </a:extLst>
          </p:cNvPr>
          <p:cNvPicPr>
            <a:picLocks noChangeAspect="1"/>
          </p:cNvPicPr>
          <p:nvPr/>
        </p:nvPicPr>
        <p:blipFill>
          <a:blip r:embed="rId4"/>
          <a:stretch>
            <a:fillRect/>
          </a:stretch>
        </p:blipFill>
        <p:spPr>
          <a:xfrm>
            <a:off x="899160" y="3429000"/>
            <a:ext cx="5196840" cy="3118104"/>
          </a:xfrm>
          <a:prstGeom prst="rect">
            <a:avLst/>
          </a:prstGeom>
        </p:spPr>
      </p:pic>
      <p:sp>
        <p:nvSpPr>
          <p:cNvPr id="2" name="TextBox 1">
            <a:extLst>
              <a:ext uri="{FF2B5EF4-FFF2-40B4-BE49-F238E27FC236}">
                <a16:creationId xmlns:a16="http://schemas.microsoft.com/office/drawing/2014/main" id="{D1043560-8CD0-E312-CDA3-32245A9DF091}"/>
              </a:ext>
            </a:extLst>
          </p:cNvPr>
          <p:cNvSpPr txBox="1"/>
          <p:nvPr/>
        </p:nvSpPr>
        <p:spPr>
          <a:xfrm>
            <a:off x="6096000" y="3466889"/>
            <a:ext cx="5586650" cy="3139321"/>
          </a:xfrm>
          <a:prstGeom prst="rect">
            <a:avLst/>
          </a:prstGeom>
          <a:noFill/>
        </p:spPr>
        <p:txBody>
          <a:bodyPr wrap="square" rtlCol="0">
            <a:spAutoFit/>
          </a:bodyPr>
          <a:lstStyle/>
          <a:p>
            <a:r>
              <a:rPr lang="el-GR" dirty="0"/>
              <a:t>Παρατηρούμε ότι για όλες τις τιμές της </a:t>
            </a:r>
            <a:r>
              <a:rPr lang="en-US" dirty="0" err="1"/>
              <a:t>ssa</a:t>
            </a:r>
            <a:r>
              <a:rPr lang="en-US" dirty="0"/>
              <a:t>, </a:t>
            </a:r>
            <a:r>
              <a:rPr lang="el-GR" dirty="0"/>
              <a:t>ο λόγος της άμεσης ακτινοβολίας, σε σχέση με το πρότυπο, τείνει στην μονάδα. Αυτό επιβεβαιώνει την θεωρία ότι η </a:t>
            </a:r>
            <a:r>
              <a:rPr lang="el-GR" dirty="0" err="1"/>
              <a:t>ssa</a:t>
            </a:r>
            <a:r>
              <a:rPr lang="el-GR" dirty="0"/>
              <a:t> αφήνει την άμεση ακτινοβολία αναλλοίωτη. Τόσο η διάχυτη όσο και η ολική ακτινοβολία (η οποία εξαρτάται από την διάχυτη) παρουσιάζουν αυξητική τάση με την αύξηση της </a:t>
            </a:r>
            <a:r>
              <a:rPr lang="en-US" dirty="0" err="1"/>
              <a:t>ssa</a:t>
            </a:r>
            <a:r>
              <a:rPr lang="en-US" dirty="0"/>
              <a:t>. </a:t>
            </a:r>
            <a:r>
              <a:rPr lang="el-GR" dirty="0"/>
              <a:t>Διαφοροποιούνται στο γεγονός ότι με την αύξηση του μήκους κύματος, ο λόγος της ολικής ακτινοβολίας αυξάνει ενώ της διάχυτης παρουσιάζει μία ελαφριά μείωση.</a:t>
            </a:r>
            <a:endParaRPr lang="en-US" dirty="0"/>
          </a:p>
        </p:txBody>
      </p:sp>
    </p:spTree>
    <p:extLst>
      <p:ext uri="{BB962C8B-B14F-4D97-AF65-F5344CB8AC3E}">
        <p14:creationId xmlns:p14="http://schemas.microsoft.com/office/powerpoint/2010/main" val="1292606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9E3950AB-16EA-62BF-434F-D36B6B07A94D}"/>
              </a:ext>
            </a:extLst>
          </p:cNvPr>
          <p:cNvPicPr>
            <a:picLocks noChangeAspect="1"/>
          </p:cNvPicPr>
          <p:nvPr/>
        </p:nvPicPr>
        <p:blipFill>
          <a:blip r:embed="rId2"/>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3470006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1DC8A-79D1-D800-BD2F-A07D92CEEE5C}"/>
              </a:ext>
            </a:extLst>
          </p:cNvPr>
          <p:cNvPicPr>
            <a:picLocks noChangeAspect="1"/>
          </p:cNvPicPr>
          <p:nvPr/>
        </p:nvPicPr>
        <p:blipFill>
          <a:blip r:embed="rId2"/>
          <a:stretch>
            <a:fillRect/>
          </a:stretch>
        </p:blipFill>
        <p:spPr>
          <a:xfrm>
            <a:off x="883447" y="3429000"/>
            <a:ext cx="5196839" cy="3118104"/>
          </a:xfrm>
          <a:prstGeom prst="rect">
            <a:avLst/>
          </a:prstGeom>
        </p:spPr>
      </p:pic>
      <p:pic>
        <p:nvPicPr>
          <p:cNvPr id="3" name="Picture 2">
            <a:extLst>
              <a:ext uri="{FF2B5EF4-FFF2-40B4-BE49-F238E27FC236}">
                <a16:creationId xmlns:a16="http://schemas.microsoft.com/office/drawing/2014/main" id="{8F398746-248A-83DE-9101-84EE2B855493}"/>
              </a:ext>
            </a:extLst>
          </p:cNvPr>
          <p:cNvPicPr>
            <a:picLocks noChangeAspect="1"/>
          </p:cNvPicPr>
          <p:nvPr/>
        </p:nvPicPr>
        <p:blipFill>
          <a:blip r:embed="rId3"/>
          <a:stretch>
            <a:fillRect/>
          </a:stretch>
        </p:blipFill>
        <p:spPr>
          <a:xfrm>
            <a:off x="6080286" y="310896"/>
            <a:ext cx="5196840" cy="3118104"/>
          </a:xfrm>
          <a:prstGeom prst="rect">
            <a:avLst/>
          </a:prstGeom>
        </p:spPr>
      </p:pic>
      <p:pic>
        <p:nvPicPr>
          <p:cNvPr id="4" name="Picture 3">
            <a:extLst>
              <a:ext uri="{FF2B5EF4-FFF2-40B4-BE49-F238E27FC236}">
                <a16:creationId xmlns:a16="http://schemas.microsoft.com/office/drawing/2014/main" id="{20674C90-D0CE-74B3-2843-073E0F3FAC6E}"/>
              </a:ext>
            </a:extLst>
          </p:cNvPr>
          <p:cNvPicPr>
            <a:picLocks noChangeAspect="1"/>
          </p:cNvPicPr>
          <p:nvPr/>
        </p:nvPicPr>
        <p:blipFill>
          <a:blip r:embed="rId4"/>
          <a:stretch>
            <a:fillRect/>
          </a:stretch>
        </p:blipFill>
        <p:spPr>
          <a:xfrm>
            <a:off x="883447" y="310896"/>
            <a:ext cx="5196840" cy="3118104"/>
          </a:xfrm>
          <a:prstGeom prst="rect">
            <a:avLst/>
          </a:prstGeom>
        </p:spPr>
      </p:pic>
      <p:sp>
        <p:nvSpPr>
          <p:cNvPr id="6" name="TextBox 5">
            <a:extLst>
              <a:ext uri="{FF2B5EF4-FFF2-40B4-BE49-F238E27FC236}">
                <a16:creationId xmlns:a16="http://schemas.microsoft.com/office/drawing/2014/main" id="{EC469620-D3EC-44B5-0FD0-946F52CF13D0}"/>
              </a:ext>
            </a:extLst>
          </p:cNvPr>
          <p:cNvSpPr txBox="1"/>
          <p:nvPr/>
        </p:nvSpPr>
        <p:spPr>
          <a:xfrm>
            <a:off x="6202099" y="3556891"/>
            <a:ext cx="5196839" cy="2862322"/>
          </a:xfrm>
          <a:prstGeom prst="rect">
            <a:avLst/>
          </a:prstGeom>
          <a:noFill/>
        </p:spPr>
        <p:txBody>
          <a:bodyPr wrap="square" rtlCol="0">
            <a:spAutoFit/>
          </a:bodyPr>
          <a:lstStyle/>
          <a:p>
            <a:r>
              <a:rPr lang="el-GR" dirty="0"/>
              <a:t>Με την αύξηση της ζενίθιας γωνίας, η άμεση ακτινοβολία, όπως ήταν αναμενόμενο, διατηρεί το ίδιο προφίλ. Μικρή αύξηση παρουσιάζουν οι τιμές των λόγων της ολικής ακτινοβολίας και ακόμα μικρότερες είναι οι διαφορές που εντοπίζουμε στους λόγους της διάχυτης. Σε γενικές γραμμές, οι μεταβολές που δημιουργούνται από την αύξηση της ζενίθιας γωνίας από 10 σε 40 μοίρες είναι ανεπαίσθητες.</a:t>
            </a:r>
            <a:endParaRPr lang="en-US" dirty="0"/>
          </a:p>
        </p:txBody>
      </p:sp>
    </p:spTree>
    <p:extLst>
      <p:ext uri="{BB962C8B-B14F-4D97-AF65-F5344CB8AC3E}">
        <p14:creationId xmlns:p14="http://schemas.microsoft.com/office/powerpoint/2010/main" val="3293229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2C7E-F09B-FB8A-E044-4E99133CDAE1}"/>
            </a:ext>
          </a:extLst>
        </p:cNvPr>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88FCA0E3-7366-8673-871A-76600832F5E7}"/>
              </a:ext>
            </a:extLst>
          </p:cNvPr>
          <p:cNvPicPr>
            <a:picLocks noChangeAspect="1"/>
          </p:cNvPicPr>
          <p:nvPr/>
        </p:nvPicPr>
        <p:blipFill>
          <a:blip r:embed="rId2"/>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4090749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F0EFF2-3DA2-BEE2-2C8B-254E5589DEEA}"/>
              </a:ext>
            </a:extLst>
          </p:cNvPr>
          <p:cNvPicPr>
            <a:picLocks noChangeAspect="1"/>
          </p:cNvPicPr>
          <p:nvPr/>
        </p:nvPicPr>
        <p:blipFill>
          <a:blip r:embed="rId2"/>
          <a:stretch>
            <a:fillRect/>
          </a:stretch>
        </p:blipFill>
        <p:spPr>
          <a:xfrm>
            <a:off x="899160" y="3429000"/>
            <a:ext cx="5196840" cy="3118104"/>
          </a:xfrm>
          <a:prstGeom prst="rect">
            <a:avLst/>
          </a:prstGeom>
        </p:spPr>
      </p:pic>
      <p:pic>
        <p:nvPicPr>
          <p:cNvPr id="4" name="Picture 3">
            <a:extLst>
              <a:ext uri="{FF2B5EF4-FFF2-40B4-BE49-F238E27FC236}">
                <a16:creationId xmlns:a16="http://schemas.microsoft.com/office/drawing/2014/main" id="{8EC1A9F2-E345-FB3A-FDFE-83209760AFA8}"/>
              </a:ext>
            </a:extLst>
          </p:cNvPr>
          <p:cNvPicPr>
            <a:picLocks noChangeAspect="1"/>
          </p:cNvPicPr>
          <p:nvPr/>
        </p:nvPicPr>
        <p:blipFill>
          <a:blip r:embed="rId3"/>
          <a:stretch>
            <a:fillRect/>
          </a:stretch>
        </p:blipFill>
        <p:spPr>
          <a:xfrm>
            <a:off x="899160" y="310896"/>
            <a:ext cx="5196840" cy="3118104"/>
          </a:xfrm>
          <a:prstGeom prst="rect">
            <a:avLst/>
          </a:prstGeom>
        </p:spPr>
      </p:pic>
      <p:pic>
        <p:nvPicPr>
          <p:cNvPr id="5" name="Picture 4">
            <a:extLst>
              <a:ext uri="{FF2B5EF4-FFF2-40B4-BE49-F238E27FC236}">
                <a16:creationId xmlns:a16="http://schemas.microsoft.com/office/drawing/2014/main" id="{15C54B28-0E14-121D-587F-349D9F294F68}"/>
              </a:ext>
            </a:extLst>
          </p:cNvPr>
          <p:cNvPicPr>
            <a:picLocks noChangeAspect="1"/>
          </p:cNvPicPr>
          <p:nvPr/>
        </p:nvPicPr>
        <p:blipFill>
          <a:blip r:embed="rId4"/>
          <a:stretch>
            <a:fillRect/>
          </a:stretch>
        </p:blipFill>
        <p:spPr>
          <a:xfrm>
            <a:off x="6096000" y="310896"/>
            <a:ext cx="5196839" cy="3118104"/>
          </a:xfrm>
          <a:prstGeom prst="rect">
            <a:avLst/>
          </a:prstGeom>
        </p:spPr>
      </p:pic>
      <p:sp>
        <p:nvSpPr>
          <p:cNvPr id="6" name="TextBox 5">
            <a:extLst>
              <a:ext uri="{FF2B5EF4-FFF2-40B4-BE49-F238E27FC236}">
                <a16:creationId xmlns:a16="http://schemas.microsoft.com/office/drawing/2014/main" id="{86DD97CA-A0F9-44DA-F4DE-593F311433B0}"/>
              </a:ext>
            </a:extLst>
          </p:cNvPr>
          <p:cNvSpPr txBox="1"/>
          <p:nvPr/>
        </p:nvSpPr>
        <p:spPr>
          <a:xfrm>
            <a:off x="6220046" y="3615069"/>
            <a:ext cx="5443869" cy="2862322"/>
          </a:xfrm>
          <a:prstGeom prst="rect">
            <a:avLst/>
          </a:prstGeom>
          <a:noFill/>
        </p:spPr>
        <p:txBody>
          <a:bodyPr wrap="square" rtlCol="0">
            <a:spAutoFit/>
          </a:bodyPr>
          <a:lstStyle/>
          <a:p>
            <a:r>
              <a:rPr lang="el-GR" dirty="0"/>
              <a:t>Μεταβάλλοντας ακόμα περισσότερο την ζενίθια γωνία παρατηρούμε ότι πλέον στα μικρά μήκη κύματος, οι λόγοι της διάχυτης και της ολικής ακτινοβολίας συμπίπτουν σε ένα τοπικό ελάχιστο κοντά στα 300 </a:t>
            </a:r>
            <a:r>
              <a:rPr lang="en-US" dirty="0"/>
              <a:t>nm</a:t>
            </a:r>
            <a:r>
              <a:rPr lang="el-GR" dirty="0"/>
              <a:t> και παρουσιάζουν μικρότερες αποκλίσεις μεταξύ τους σε σχέση με τα μεγαλύτερα μήκη κύματος. Η άμεση συνιστώσα παραμένει για ακόμα μία φορά αμετάβλητη με την αλλαγή τόσο της ζενίθιας γωνίας, όσο και του παράγοντα </a:t>
            </a:r>
            <a:r>
              <a:rPr lang="en-US" dirty="0"/>
              <a:t>b</a:t>
            </a:r>
            <a:r>
              <a:rPr lang="el-GR" dirty="0"/>
              <a:t>.</a:t>
            </a:r>
            <a:endParaRPr lang="en-US" dirty="0"/>
          </a:p>
        </p:txBody>
      </p:sp>
    </p:spTree>
    <p:extLst>
      <p:ext uri="{BB962C8B-B14F-4D97-AF65-F5344CB8AC3E}">
        <p14:creationId xmlns:p14="http://schemas.microsoft.com/office/powerpoint/2010/main" val="1956701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3DA4C-691E-13FC-C691-4D1156944A29}"/>
            </a:ext>
          </a:extLst>
        </p:cNvPr>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0D764A91-0EE1-27BD-D09F-CA7CC8F8CDEB}"/>
              </a:ext>
            </a:extLst>
          </p:cNvPr>
          <p:cNvPicPr>
            <a:picLocks noChangeAspect="1"/>
          </p:cNvPicPr>
          <p:nvPr/>
        </p:nvPicPr>
        <p:blipFill>
          <a:blip r:embed="rId2"/>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892184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E596B411-81F2-7908-EFA8-B0565C7070DB}"/>
              </a:ext>
            </a:extLst>
          </p:cNvPr>
          <p:cNvPicPr>
            <a:picLocks noChangeAspect="1"/>
          </p:cNvPicPr>
          <p:nvPr/>
        </p:nvPicPr>
        <p:blipFill>
          <a:blip r:embed="rId2"/>
          <a:stretch>
            <a:fillRect/>
          </a:stretch>
        </p:blipFill>
        <p:spPr>
          <a:xfrm>
            <a:off x="1535430" y="388620"/>
            <a:ext cx="9121140" cy="6080760"/>
          </a:xfrm>
          <a:prstGeom prst="rect">
            <a:avLst/>
          </a:prstGeom>
        </p:spPr>
      </p:pic>
      <p:sp>
        <p:nvSpPr>
          <p:cNvPr id="3" name="TextBox 2">
            <a:extLst>
              <a:ext uri="{FF2B5EF4-FFF2-40B4-BE49-F238E27FC236}">
                <a16:creationId xmlns:a16="http://schemas.microsoft.com/office/drawing/2014/main" id="{4377FDE8-9530-F255-99EF-EF5EF258A350}"/>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10</a:t>
            </a:r>
          </a:p>
        </p:txBody>
      </p:sp>
    </p:spTree>
    <p:extLst>
      <p:ext uri="{BB962C8B-B14F-4D97-AF65-F5344CB8AC3E}">
        <p14:creationId xmlns:p14="http://schemas.microsoft.com/office/powerpoint/2010/main" val="2802954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A78F5C-4C97-74B0-BC6B-D6CB33B9D7F3}"/>
              </a:ext>
            </a:extLst>
          </p:cNvPr>
          <p:cNvPicPr>
            <a:picLocks noChangeAspect="1"/>
          </p:cNvPicPr>
          <p:nvPr/>
        </p:nvPicPr>
        <p:blipFill>
          <a:blip r:embed="rId2"/>
          <a:stretch>
            <a:fillRect/>
          </a:stretch>
        </p:blipFill>
        <p:spPr>
          <a:xfrm>
            <a:off x="899161" y="353148"/>
            <a:ext cx="5196839" cy="3118104"/>
          </a:xfrm>
          <a:prstGeom prst="rect">
            <a:avLst/>
          </a:prstGeom>
        </p:spPr>
      </p:pic>
      <p:pic>
        <p:nvPicPr>
          <p:cNvPr id="4" name="Picture 3">
            <a:extLst>
              <a:ext uri="{FF2B5EF4-FFF2-40B4-BE49-F238E27FC236}">
                <a16:creationId xmlns:a16="http://schemas.microsoft.com/office/drawing/2014/main" id="{668E16E2-CF27-8931-4C60-8EF2845E18FA}"/>
              </a:ext>
            </a:extLst>
          </p:cNvPr>
          <p:cNvPicPr>
            <a:picLocks noChangeAspect="1"/>
          </p:cNvPicPr>
          <p:nvPr/>
        </p:nvPicPr>
        <p:blipFill>
          <a:blip r:embed="rId3"/>
          <a:stretch>
            <a:fillRect/>
          </a:stretch>
        </p:blipFill>
        <p:spPr>
          <a:xfrm>
            <a:off x="899161" y="3471252"/>
            <a:ext cx="5196840" cy="3118104"/>
          </a:xfrm>
          <a:prstGeom prst="rect">
            <a:avLst/>
          </a:prstGeom>
        </p:spPr>
      </p:pic>
      <p:pic>
        <p:nvPicPr>
          <p:cNvPr id="5" name="Picture 4">
            <a:extLst>
              <a:ext uri="{FF2B5EF4-FFF2-40B4-BE49-F238E27FC236}">
                <a16:creationId xmlns:a16="http://schemas.microsoft.com/office/drawing/2014/main" id="{6E5EC149-1C9F-1CEF-582D-B12E085C4FC8}"/>
              </a:ext>
            </a:extLst>
          </p:cNvPr>
          <p:cNvPicPr>
            <a:picLocks noChangeAspect="1"/>
          </p:cNvPicPr>
          <p:nvPr/>
        </p:nvPicPr>
        <p:blipFill>
          <a:blip r:embed="rId4"/>
          <a:stretch>
            <a:fillRect/>
          </a:stretch>
        </p:blipFill>
        <p:spPr>
          <a:xfrm>
            <a:off x="6095999" y="353148"/>
            <a:ext cx="5196840" cy="3118104"/>
          </a:xfrm>
          <a:prstGeom prst="rect">
            <a:avLst/>
          </a:prstGeom>
        </p:spPr>
      </p:pic>
      <p:sp>
        <p:nvSpPr>
          <p:cNvPr id="6" name="TextBox 5">
            <a:extLst>
              <a:ext uri="{FF2B5EF4-FFF2-40B4-BE49-F238E27FC236}">
                <a16:creationId xmlns:a16="http://schemas.microsoft.com/office/drawing/2014/main" id="{55A83ED9-11D0-F81A-EB5D-B3A9C6B0C4FD}"/>
              </a:ext>
            </a:extLst>
          </p:cNvPr>
          <p:cNvSpPr txBox="1"/>
          <p:nvPr/>
        </p:nvSpPr>
        <p:spPr>
          <a:xfrm>
            <a:off x="6095998" y="3471252"/>
            <a:ext cx="5971953" cy="3139321"/>
          </a:xfrm>
          <a:prstGeom prst="rect">
            <a:avLst/>
          </a:prstGeom>
          <a:noFill/>
        </p:spPr>
        <p:txBody>
          <a:bodyPr wrap="square" rtlCol="0">
            <a:spAutoFit/>
          </a:bodyPr>
          <a:lstStyle/>
          <a:p>
            <a:r>
              <a:rPr lang="el-GR" dirty="0"/>
              <a:t>Τέλος, αυξάνουμε την ζενίθια γωνία στις 85 μοίρες και βλέπουμε και εδώ τις καμπύλες της ολικής και της διάχυτης ακτινοβολίας να πλησιάζουν μεταξύ τους. Οι μεταξύ τους αποκλίσεις πλέον είναι πολύ μικρές (της τάξης του 0.05), ακόμα και σε μεγαλύτερα μήκη κύματος. Οι καμπύλες δεν είναι πλέον τόσο ομοιόμορφες αλλά παρουσιάζουν διακυμάνσεις με τοπικά μέγιστα και ελάχιστα, κάτι που υποδεικνύει ζώνες απορρόφησης στην ατμόσφαιρα αλλά και επιπρόσθετη εξασθένηση της ακτινοβολίας λόγω της αύξησης του οπτικού δρόμου.</a:t>
            </a:r>
            <a:endParaRPr lang="en-US" dirty="0"/>
          </a:p>
        </p:txBody>
      </p:sp>
    </p:spTree>
    <p:extLst>
      <p:ext uri="{BB962C8B-B14F-4D97-AF65-F5344CB8AC3E}">
        <p14:creationId xmlns:p14="http://schemas.microsoft.com/office/powerpoint/2010/main" val="3053940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76C7AC29-581C-66AC-6304-023A2F243E39}"/>
              </a:ext>
            </a:extLst>
          </p:cNvPr>
          <p:cNvPicPr>
            <a:picLocks noChangeAspect="1"/>
          </p:cNvPicPr>
          <p:nvPr/>
        </p:nvPicPr>
        <p:blipFill>
          <a:blip r:embed="rId2"/>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1401124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19013-451F-EA2F-A957-C3E29313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48A72-E62B-D1A7-5A8F-55009B3FD85F}"/>
              </a:ext>
            </a:extLst>
          </p:cNvPr>
          <p:cNvSpPr>
            <a:spLocks noGrp="1"/>
          </p:cNvSpPr>
          <p:nvPr>
            <p:ph type="title"/>
          </p:nvPr>
        </p:nvSpPr>
        <p:spPr>
          <a:xfrm>
            <a:off x="838200" y="533737"/>
            <a:ext cx="5029200" cy="609263"/>
          </a:xfrm>
        </p:spPr>
        <p:txBody>
          <a:bodyPr>
            <a:normAutofit fontScale="90000"/>
          </a:bodyPr>
          <a:lstStyle/>
          <a:p>
            <a:r>
              <a:rPr lang="el-GR" dirty="0"/>
              <a:t>ΣΥΜΠΕΡΑΣΜΑΤΑ</a:t>
            </a:r>
            <a:endParaRPr lang="en-US" dirty="0"/>
          </a:p>
        </p:txBody>
      </p:sp>
      <p:sp>
        <p:nvSpPr>
          <p:cNvPr id="3" name="TextBox 2">
            <a:extLst>
              <a:ext uri="{FF2B5EF4-FFF2-40B4-BE49-F238E27FC236}">
                <a16:creationId xmlns:a16="http://schemas.microsoft.com/office/drawing/2014/main" id="{0E4DB797-12D6-6A97-0532-6556C429E39D}"/>
              </a:ext>
            </a:extLst>
          </p:cNvPr>
          <p:cNvSpPr txBox="1"/>
          <p:nvPr/>
        </p:nvSpPr>
        <p:spPr>
          <a:xfrm>
            <a:off x="688331" y="1143000"/>
            <a:ext cx="11027735" cy="5355312"/>
          </a:xfrm>
          <a:prstGeom prst="rect">
            <a:avLst/>
          </a:prstGeom>
          <a:noFill/>
        </p:spPr>
        <p:txBody>
          <a:bodyPr wrap="square" rtlCol="0">
            <a:spAutoFit/>
          </a:bodyPr>
          <a:lstStyle/>
          <a:p>
            <a:pPr marL="285750" indent="-285750">
              <a:buFont typeface="Arial" panose="020B0604020202020204" pitchFamily="34" charset="0"/>
              <a:buChar char="•"/>
            </a:pPr>
            <a:r>
              <a:rPr lang="el-GR" dirty="0"/>
              <a:t>Όσο αυξάνεται η ανακλαστικότητα μεμονωμένης σκέδασης </a:t>
            </a:r>
            <a:r>
              <a:rPr lang="en-US" dirty="0" err="1"/>
              <a:t>ssa</a:t>
            </a:r>
            <a:r>
              <a:rPr lang="el-GR" dirty="0"/>
              <a:t>, για σταθερή ζενίθια γωνία, παρατηρούμε μία αύξηση στις τιμές των λόγων της διάχυτης και της ολικής ακτινοβολίας, η οποία είναι εμφανής από την μεταβολή των τιμών στον άξονα </a:t>
            </a:r>
            <a:r>
              <a:rPr lang="en-US" dirty="0"/>
              <a:t>y </a:t>
            </a:r>
            <a:r>
              <a:rPr lang="el-GR" dirty="0"/>
              <a:t>των διαγραμμάτων. Όσο αυξάνεται η </a:t>
            </a:r>
            <a:r>
              <a:rPr lang="en-US" dirty="0" err="1"/>
              <a:t>ssa</a:t>
            </a:r>
            <a:r>
              <a:rPr lang="el-GR" dirty="0"/>
              <a:t>, έχουμε περισσότερη διάχυτη ακτινοβολία και κατ’ επέκταση και ολική καθώς αυτή εξαρτάται από την τιμή της διάχυτης. Χαμηλή ανακλαστικότητα σημαίνει υψηλή απορρόφηση της ακτινοβολίας και συνεπώς εξασθένηση τόσο της διάχυτης όσο και της ολικής ακτινοβολίας.</a:t>
            </a:r>
          </a:p>
          <a:p>
            <a:pPr marL="285750" indent="-285750">
              <a:buFont typeface="Arial" panose="020B0604020202020204" pitchFamily="34" charset="0"/>
              <a:buChar char="•"/>
            </a:pPr>
            <a:r>
              <a:rPr lang="el-GR" dirty="0"/>
              <a:t>Η ανακλαστικότητα μεμονωμένης σκέδασης </a:t>
            </a:r>
            <a:r>
              <a:rPr lang="en-US" dirty="0" err="1"/>
              <a:t>ssa</a:t>
            </a:r>
            <a:r>
              <a:rPr lang="el-GR" dirty="0"/>
              <a:t> αποτελεί έναν παράγοντα ο οποίος μας δείχνει τι συμβαίνει με τα φωτόνια τα οποία εξασθενούν. Συνεπώς, όπως φαίνεται και από τα διαγράμματα,</a:t>
            </a:r>
            <a:r>
              <a:rPr lang="en-US" dirty="0"/>
              <a:t> </a:t>
            </a:r>
            <a:r>
              <a:rPr lang="el-GR" dirty="0"/>
              <a:t>αφήνει την άμεση ακτινοβολία αναλλοίωτη και επηρεάζει μόνο την διάχυτη, η οποία είναι η συνιστώσα της ακτινοβολίας που εξασθενεί λόγω των διεργασιών απορρόφησης και σκέδασης στην ατμόσφαιρα.</a:t>
            </a:r>
          </a:p>
          <a:p>
            <a:pPr marL="285750" indent="-285750">
              <a:buFont typeface="Arial" panose="020B0604020202020204" pitchFamily="34" charset="0"/>
              <a:buChar char="•"/>
            </a:pPr>
            <a:r>
              <a:rPr lang="el-GR" dirty="0"/>
              <a:t>Όπως αναφέρθηκε ήδη, παρατηρείται αύξηση της ολικής ακτινοβολίας με την αύξηση της </a:t>
            </a:r>
            <a:r>
              <a:rPr lang="en-US" dirty="0" err="1"/>
              <a:t>ssa</a:t>
            </a:r>
            <a:r>
              <a:rPr lang="el-GR" dirty="0"/>
              <a:t> καθώς η ολική ακτινοβολία εξαρτάται από την διάχυτη συνιστώσα. Στις γραφικές παραστάσεις που παρουσιάστηκαν, παρατηρούμε το «παράδοξο» ότι στα μεγάλα μήκη κύματος, η ολική ακτινοβολία αυξάνει παρότι η διάχυτη συνιστώσα μειώνεται. Αυτό συμβαίνει διότι σ’ αυτά τα μήκη κύματος το ποσοστό της άμεσης είναι μεγαλύτερο σε σχέση με της διάχυτης και η κυριαρχία της άμεσης ακτινοβολίας είναι αυτή που εν τέλει καθορίζει και την συμπεριφορά της ολικής ακτινοβολίας.</a:t>
            </a:r>
          </a:p>
        </p:txBody>
      </p:sp>
    </p:spTree>
    <p:extLst>
      <p:ext uri="{BB962C8B-B14F-4D97-AF65-F5344CB8AC3E}">
        <p14:creationId xmlns:p14="http://schemas.microsoft.com/office/powerpoint/2010/main" val="2366703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D45CE-BF0E-BBD0-5D13-01EF97372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03F42-914F-1E1C-90A5-01774EA1FA6E}"/>
              </a:ext>
            </a:extLst>
          </p:cNvPr>
          <p:cNvSpPr>
            <a:spLocks noGrp="1"/>
          </p:cNvSpPr>
          <p:nvPr>
            <p:ph type="title"/>
          </p:nvPr>
        </p:nvSpPr>
        <p:spPr>
          <a:xfrm>
            <a:off x="838200" y="533737"/>
            <a:ext cx="5029200" cy="609263"/>
          </a:xfrm>
        </p:spPr>
        <p:txBody>
          <a:bodyPr>
            <a:normAutofit fontScale="90000"/>
          </a:bodyPr>
          <a:lstStyle/>
          <a:p>
            <a:r>
              <a:rPr lang="el-GR" dirty="0"/>
              <a:t>ΣΥΜΠΕΡΑΣΜΑΤΑ</a:t>
            </a:r>
            <a:endParaRPr lang="en-US" dirty="0"/>
          </a:p>
        </p:txBody>
      </p:sp>
      <p:sp>
        <p:nvSpPr>
          <p:cNvPr id="3" name="TextBox 2">
            <a:extLst>
              <a:ext uri="{FF2B5EF4-FFF2-40B4-BE49-F238E27FC236}">
                <a16:creationId xmlns:a16="http://schemas.microsoft.com/office/drawing/2014/main" id="{B6AF525E-D4B2-BF60-4644-96221AADAB6E}"/>
              </a:ext>
            </a:extLst>
          </p:cNvPr>
          <p:cNvSpPr txBox="1"/>
          <p:nvPr/>
        </p:nvSpPr>
        <p:spPr>
          <a:xfrm>
            <a:off x="720988" y="1300378"/>
            <a:ext cx="11027735" cy="4247317"/>
          </a:xfrm>
          <a:prstGeom prst="rect">
            <a:avLst/>
          </a:prstGeom>
          <a:noFill/>
        </p:spPr>
        <p:txBody>
          <a:bodyPr wrap="square" rtlCol="0">
            <a:spAutoFit/>
          </a:bodyPr>
          <a:lstStyle/>
          <a:p>
            <a:pPr marL="285750" indent="-285750">
              <a:buFont typeface="Arial" panose="020B0604020202020204" pitchFamily="34" charset="0"/>
              <a:buChar char="•"/>
            </a:pPr>
            <a:r>
              <a:rPr lang="el-GR" dirty="0"/>
              <a:t>Όσο μικρότερη είναι η ζενίθια γωνία, τόσο πιο μεγάλος είναι ο λόγος της ολικής ακτινοβολίας. Αυτό συμβαίνει διότι καθώς αυξάνεται η ζενίθια γωνία, έχουμε όλο και περισσότερη σκέδαση διότι ο οπτικός δρόμος αυξάνεται και συνεπώς η διάχυτη ακτινοβολία που φτάνει στο έδαφος είναι λιγότερη. Συνεπώς, εφόσον η διάχυτη μειώνεται, η άμεση ακτινοβολία καταλαμβάνει μεγαλύτερο ποσοστό της ολικής ακτινοβολίας και εφόσον τείνει στην μονάδα, η ολική ακτινοβολία αυξάνεται. Εξαίρεση στα παραπάνω αποτελούν τα διαγράμματα για τις 85 μοίρες όπου όμως σε αυτές τις γωνίες έχουμε ακραίες συνθήκες και είναι δύσκολο να προβούμε στην εξαγωγή συμπερασμάτων.</a:t>
            </a:r>
          </a:p>
          <a:p>
            <a:pPr marL="285750" indent="-285750">
              <a:buFont typeface="Arial" panose="020B0604020202020204" pitchFamily="34" charset="0"/>
              <a:buChar char="•"/>
            </a:pPr>
            <a:r>
              <a:rPr lang="el-GR" dirty="0"/>
              <a:t>Άλλος ένας λόγος για τον οποίο παρατηρούμε ότι καθώς μεταβάλλεται το μήκος κύματος, μεταβάλλονται και οι καμπύλες των ακτινοβολιών είναι ο εξής: γνωρίζουμε ότι τα μικρά μήκη κύματος επηρεάζονται περισσότερο από την διεργασία της σκέδασης (</a:t>
            </a:r>
            <a:r>
              <a:rPr lang="en-US" dirty="0"/>
              <a:t>Rayleigh</a:t>
            </a:r>
            <a:r>
              <a:rPr lang="el-GR" dirty="0"/>
              <a:t> και </a:t>
            </a:r>
            <a:r>
              <a:rPr lang="el-GR" dirty="0" err="1"/>
              <a:t>Mie</a:t>
            </a:r>
            <a:r>
              <a:rPr lang="en-US" dirty="0"/>
              <a:t>) </a:t>
            </a:r>
            <a:r>
              <a:rPr lang="el-GR" dirty="0"/>
              <a:t>σε σχέση με τα μεγαλύτερα μήκη κύματος. Γι’ αυτό, σε αυτή την περιοχή του φάσματος παρατηρούμε μικρότερες τιμές των λόγων των ακτινοβολιών. Καθώς το μήκος κύματος αυξάνει, η σκέδαση είναι όλο και μικρότερη</a:t>
            </a:r>
            <a:r>
              <a:rPr lang="en-US" dirty="0"/>
              <a:t>, </a:t>
            </a:r>
            <a:r>
              <a:rPr lang="el-GR" dirty="0"/>
              <a:t>δηλαδή η εξασθένηση της ακτινοβολίας ασθενέστερη, και γι’ αυτό παρατηρείται αυτή η πτωτική τάση στην καμπύλη της διάχυτης ακτινοβολίας.</a:t>
            </a:r>
          </a:p>
        </p:txBody>
      </p:sp>
    </p:spTree>
    <p:extLst>
      <p:ext uri="{BB962C8B-B14F-4D97-AF65-F5344CB8AC3E}">
        <p14:creationId xmlns:p14="http://schemas.microsoft.com/office/powerpoint/2010/main" val="2814200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5748B-3685-8A0B-7EAB-3BB7C8F43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59AE4-1869-4C6B-2F08-042A4FB33ABD}"/>
              </a:ext>
            </a:extLst>
          </p:cNvPr>
          <p:cNvSpPr>
            <a:spLocks noGrp="1"/>
          </p:cNvSpPr>
          <p:nvPr>
            <p:ph type="title"/>
          </p:nvPr>
        </p:nvSpPr>
        <p:spPr>
          <a:xfrm>
            <a:off x="533401" y="424880"/>
            <a:ext cx="9437914" cy="826977"/>
          </a:xfrm>
        </p:spPr>
        <p:txBody>
          <a:bodyPr/>
          <a:lstStyle/>
          <a:p>
            <a:r>
              <a:rPr lang="el-GR" dirty="0"/>
              <a:t>ΜΕΡΟΣ </a:t>
            </a:r>
            <a:r>
              <a:rPr lang="en-US" dirty="0"/>
              <a:t>3</a:t>
            </a:r>
          </a:p>
        </p:txBody>
      </p:sp>
      <p:sp>
        <p:nvSpPr>
          <p:cNvPr id="3" name="TextBox 2">
            <a:extLst>
              <a:ext uri="{FF2B5EF4-FFF2-40B4-BE49-F238E27FC236}">
                <a16:creationId xmlns:a16="http://schemas.microsoft.com/office/drawing/2014/main" id="{4137AA16-AD4E-2091-BDCD-60B60B1355FF}"/>
              </a:ext>
            </a:extLst>
          </p:cNvPr>
          <p:cNvSpPr txBox="1"/>
          <p:nvPr/>
        </p:nvSpPr>
        <p:spPr>
          <a:xfrm>
            <a:off x="544286" y="1513114"/>
            <a:ext cx="10994571" cy="4801314"/>
          </a:xfrm>
          <a:prstGeom prst="rect">
            <a:avLst/>
          </a:prstGeom>
          <a:noFill/>
        </p:spPr>
        <p:txBody>
          <a:bodyPr wrap="square" rtlCol="0">
            <a:spAutoFit/>
          </a:bodyPr>
          <a:lstStyle/>
          <a:p>
            <a:r>
              <a:rPr lang="el-GR" dirty="0"/>
              <a:t>Τέλος, στο 3</a:t>
            </a:r>
            <a:r>
              <a:rPr lang="el-GR" baseline="30000" dirty="0"/>
              <a:t>ο</a:t>
            </a:r>
            <a:r>
              <a:rPr lang="el-GR" dirty="0"/>
              <a:t> μέρος της παρούσας εργασίας μελετάμε</a:t>
            </a:r>
            <a:r>
              <a:rPr lang="en-US" dirty="0"/>
              <a:t> </a:t>
            </a:r>
            <a:r>
              <a:rPr lang="el-GR" dirty="0"/>
              <a:t>τον παράγοντα ασυμμετρίας </a:t>
            </a:r>
            <a:r>
              <a:rPr lang="en-US" dirty="0"/>
              <a:t>g</a:t>
            </a:r>
            <a:r>
              <a:rPr lang="el-GR" dirty="0"/>
              <a:t> ο οποίος ορίζεται ως το σταθμισμένο κατά ένταση </a:t>
            </a:r>
            <a:r>
              <a:rPr lang="el-GR" dirty="0" err="1"/>
              <a:t>κατευθυντικό</a:t>
            </a:r>
            <a:r>
              <a:rPr lang="el-GR" dirty="0"/>
              <a:t> συνημίτονο της γωνίας σκέδασης θ ως εξής : </a:t>
            </a:r>
          </a:p>
          <a:p>
            <a:endParaRPr lang="el-GR" dirty="0"/>
          </a:p>
          <a:p>
            <a:endParaRPr lang="el-GR" dirty="0"/>
          </a:p>
          <a:p>
            <a:endParaRPr lang="el-GR" dirty="0"/>
          </a:p>
          <a:p>
            <a:r>
              <a:rPr lang="el-GR" dirty="0"/>
              <a:t>όπου </a:t>
            </a:r>
            <a:r>
              <a:rPr lang="en-US" b="0" i="1" dirty="0">
                <a:solidFill>
                  <a:srgbClr val="333333"/>
                </a:solidFill>
                <a:effectLst/>
                <a:latin typeface="Open Sans" panose="020B0606030504020204" pitchFamily="34" charset="0"/>
              </a:rPr>
              <a:t>P</a:t>
            </a:r>
            <a:r>
              <a:rPr lang="en-US" b="0" i="0" dirty="0">
                <a:solidFill>
                  <a:srgbClr val="333333"/>
                </a:solidFill>
                <a:effectLst/>
                <a:latin typeface="Open Sans" panose="020B0606030504020204" pitchFamily="34" charset="0"/>
              </a:rPr>
              <a:t>(</a:t>
            </a:r>
            <a:r>
              <a:rPr lang="el-GR" b="0" i="1" dirty="0">
                <a:solidFill>
                  <a:srgbClr val="333333"/>
                </a:solidFill>
                <a:effectLst/>
                <a:latin typeface="Open Sans" panose="020B0606030504020204" pitchFamily="34" charset="0"/>
              </a:rPr>
              <a:t>θ</a:t>
            </a:r>
            <a:r>
              <a:rPr lang="el-GR" b="0" i="0" dirty="0">
                <a:solidFill>
                  <a:srgbClr val="333333"/>
                </a:solidFill>
                <a:effectLst/>
                <a:latin typeface="Open Sans" panose="020B0606030504020204" pitchFamily="34" charset="0"/>
              </a:rPr>
              <a:t>) είναι η συνάρτηση φάσης που εκφράζει μια κανονικοποιημένη γωνιακή κατανομή του σκεδαζόμενου φωτός.</a:t>
            </a:r>
          </a:p>
          <a:p>
            <a:r>
              <a:rPr lang="el-GR" dirty="0"/>
              <a:t>Ο παράγοντας ασυμμετρίας g χρησιμοποιείται ως μέσο έκφρασης και ποσοτικοποίησης της ασυμμετρίας μεταξύ της ημισφαιρικής προς τα εμπρός και προς τα πίσω σκέδασης (</a:t>
            </a:r>
            <a:r>
              <a:rPr lang="en-US" dirty="0">
                <a:hlinkClick r:id="rId2"/>
              </a:rPr>
              <a:t>tandfonline.com</a:t>
            </a:r>
            <a:r>
              <a:rPr lang="el-GR" dirty="0"/>
              <a:t>) . Λαμβάνει τιμές από-1 μέχρι +1 όπου για -1 έχουμε 100% οπισθοσκέδαση, για τιμή ίση με +1 έχουμε 100% σκέδαση προς τα μπροστά ενώ για μηδενική τιμή η πιθανότητα σκέδασης ως προς τις δύο κατευθύνσεις είναι 50-50.</a:t>
            </a:r>
            <a:r>
              <a:rPr lang="en-US" dirty="0"/>
              <a:t> </a:t>
            </a:r>
            <a:r>
              <a:rPr lang="el-GR" dirty="0"/>
              <a:t>Η τιμή αυτή συναντάται σε συμμετρικές σκεδάσεις όπως είναι η σκέδαση </a:t>
            </a:r>
            <a:r>
              <a:rPr lang="en-US" dirty="0"/>
              <a:t>Rayleigh. </a:t>
            </a:r>
            <a:r>
              <a:rPr lang="el-GR" dirty="0"/>
              <a:t>Για τα αιωρούμενα σωματίδια, οι τυπικές τιμές του παράγοντα αυτού στο ορατό μέρος του φάσματος κυμαίνονται από 0.6-0.8 δηλαδή τα αιωρούμενα σωματίδια σκεδάζουν κυρίως προς τα εμπρός</a:t>
            </a:r>
            <a:r>
              <a:rPr lang="en-US" dirty="0"/>
              <a:t> (James A. Coakley Jr. and Ping Yang - Atmospheric Radiation)</a:t>
            </a:r>
          </a:p>
        </p:txBody>
      </p:sp>
      <p:pic>
        <p:nvPicPr>
          <p:cNvPr id="5" name="Picture 4" descr="A close-up of a number&#10;&#10;Description automatically generated">
            <a:extLst>
              <a:ext uri="{FF2B5EF4-FFF2-40B4-BE49-F238E27FC236}">
                <a16:creationId xmlns:a16="http://schemas.microsoft.com/office/drawing/2014/main" id="{B113FB36-2CAC-B08E-73B5-6C3F6DFEFFDA}"/>
              </a:ext>
            </a:extLst>
          </p:cNvPr>
          <p:cNvPicPr>
            <a:picLocks noChangeAspect="1"/>
          </p:cNvPicPr>
          <p:nvPr/>
        </p:nvPicPr>
        <p:blipFill>
          <a:blip r:embed="rId3"/>
          <a:stretch>
            <a:fillRect/>
          </a:stretch>
        </p:blipFill>
        <p:spPr>
          <a:xfrm>
            <a:off x="4619779" y="2418286"/>
            <a:ext cx="2590933" cy="558829"/>
          </a:xfrm>
          <a:prstGeom prst="rect">
            <a:avLst/>
          </a:prstGeom>
        </p:spPr>
      </p:pic>
    </p:spTree>
    <p:extLst>
      <p:ext uri="{BB962C8B-B14F-4D97-AF65-F5344CB8AC3E}">
        <p14:creationId xmlns:p14="http://schemas.microsoft.com/office/powerpoint/2010/main" val="693756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10;&#10;Description automatically generated">
            <a:extLst>
              <a:ext uri="{FF2B5EF4-FFF2-40B4-BE49-F238E27FC236}">
                <a16:creationId xmlns:a16="http://schemas.microsoft.com/office/drawing/2014/main" id="{92B0FC86-BFD0-E042-CD49-AD629DD0DF7B}"/>
              </a:ext>
            </a:extLst>
          </p:cNvPr>
          <p:cNvPicPr>
            <a:picLocks noChangeAspect="1"/>
          </p:cNvPicPr>
          <p:nvPr/>
        </p:nvPicPr>
        <p:blipFill>
          <a:blip r:embed="rId2"/>
          <a:stretch>
            <a:fillRect/>
          </a:stretch>
        </p:blipFill>
        <p:spPr>
          <a:xfrm>
            <a:off x="1566664" y="409443"/>
            <a:ext cx="9058671" cy="6039114"/>
          </a:xfrm>
          <a:prstGeom prst="rect">
            <a:avLst/>
          </a:prstGeom>
        </p:spPr>
      </p:pic>
      <p:sp>
        <p:nvSpPr>
          <p:cNvPr id="3" name="TextBox 2">
            <a:extLst>
              <a:ext uri="{FF2B5EF4-FFF2-40B4-BE49-F238E27FC236}">
                <a16:creationId xmlns:a16="http://schemas.microsoft.com/office/drawing/2014/main" id="{385B4DCF-112A-C9E6-658E-472719DE2911}"/>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10</a:t>
            </a:r>
            <a:endParaRPr lang="en-US" sz="3200" b="1" dirty="0"/>
          </a:p>
        </p:txBody>
      </p:sp>
    </p:spTree>
    <p:extLst>
      <p:ext uri="{BB962C8B-B14F-4D97-AF65-F5344CB8AC3E}">
        <p14:creationId xmlns:p14="http://schemas.microsoft.com/office/powerpoint/2010/main" val="1611437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93EF2E4-5E6C-E348-1E00-EE9B3FE9E7CE}"/>
              </a:ext>
            </a:extLst>
          </p:cNvPr>
          <p:cNvPicPr>
            <a:picLocks noChangeAspect="1"/>
          </p:cNvPicPr>
          <p:nvPr/>
        </p:nvPicPr>
        <p:blipFill>
          <a:blip r:embed="rId2"/>
          <a:stretch>
            <a:fillRect/>
          </a:stretch>
        </p:blipFill>
        <p:spPr>
          <a:xfrm>
            <a:off x="529047" y="350734"/>
            <a:ext cx="5105400" cy="3063240"/>
          </a:xfrm>
          <a:prstGeom prst="rect">
            <a:avLst/>
          </a:prstGeom>
        </p:spPr>
      </p:pic>
      <p:pic>
        <p:nvPicPr>
          <p:cNvPr id="36" name="Picture 35">
            <a:extLst>
              <a:ext uri="{FF2B5EF4-FFF2-40B4-BE49-F238E27FC236}">
                <a16:creationId xmlns:a16="http://schemas.microsoft.com/office/drawing/2014/main" id="{491A30AD-E5D4-0B34-92E0-A38ACE276019}"/>
              </a:ext>
            </a:extLst>
          </p:cNvPr>
          <p:cNvPicPr>
            <a:picLocks noChangeAspect="1"/>
          </p:cNvPicPr>
          <p:nvPr/>
        </p:nvPicPr>
        <p:blipFill>
          <a:blip r:embed="rId3"/>
          <a:stretch>
            <a:fillRect/>
          </a:stretch>
        </p:blipFill>
        <p:spPr>
          <a:xfrm>
            <a:off x="529047" y="3429000"/>
            <a:ext cx="5098865" cy="3059320"/>
          </a:xfrm>
          <a:prstGeom prst="rect">
            <a:avLst/>
          </a:prstGeom>
        </p:spPr>
      </p:pic>
      <p:sp>
        <p:nvSpPr>
          <p:cNvPr id="2" name="TextBox 1">
            <a:extLst>
              <a:ext uri="{FF2B5EF4-FFF2-40B4-BE49-F238E27FC236}">
                <a16:creationId xmlns:a16="http://schemas.microsoft.com/office/drawing/2014/main" id="{6723E7A4-87AC-40D1-25CF-59F9E3181C8F}"/>
              </a:ext>
            </a:extLst>
          </p:cNvPr>
          <p:cNvSpPr txBox="1"/>
          <p:nvPr/>
        </p:nvSpPr>
        <p:spPr>
          <a:xfrm>
            <a:off x="6017064" y="350734"/>
            <a:ext cx="5645889" cy="6186309"/>
          </a:xfrm>
          <a:prstGeom prst="rect">
            <a:avLst/>
          </a:prstGeom>
          <a:noFill/>
        </p:spPr>
        <p:txBody>
          <a:bodyPr wrap="square" rtlCol="0">
            <a:spAutoFit/>
          </a:bodyPr>
          <a:lstStyle/>
          <a:p>
            <a:r>
              <a:rPr lang="el-GR" dirty="0"/>
              <a:t>Όπως και στις προηγούμενες περιπτώσεις, έτσι και εδώ εξετάζουμε διάφορες τιμές του υπό μελέτη παράγοντα και συγκεκριμένα επιλέγουμε τις τιμές 0.50, 0.70 και 0.90 με την 0.70</a:t>
            </a:r>
            <a:r>
              <a:rPr lang="en-US" dirty="0"/>
              <a:t> </a:t>
            </a:r>
            <a:r>
              <a:rPr lang="el-GR" dirty="0"/>
              <a:t>ως την πρότυπη. Ομοίως και με τα υπόλοιπα ερωτήματα, εξετάζουμε επίσης και διαφορετικές τιμές της ζενίθιας γωνίας. </a:t>
            </a:r>
          </a:p>
          <a:p>
            <a:r>
              <a:rPr lang="el-GR" dirty="0"/>
              <a:t>Στο διπλανό διάγραμμα παρατηρούμε τους λόγους των διαφόρων συνιστωσών της ακτινοβολίας για ζενίθια γωνία ίση με 10 μοίρες. Παρατηρούμε πως για τις 2 υπό μελέτη τιμές του παράγοντα ασυμμετρίας, όπως είναι αναμενόμενο, οι εκάστοτε καμπύλες της ακτινοβολίας είναι συμμετρικές και τα δύο διαγράμματα παρουσιάζονται σαν να καθρεφτίζονται μεταξύ τους. Η άμεση ακτινοβολία δεν επηρεάζεται και ισούται με την μονάδα και στις 2 περιπτώσεις, ενώ η διάχυτη έχει τις μεγαλύτερες διακυμάνσεις. Ακολουθεί η ολική ακτινοβολία η οποία έχει πιο ομαλή καμπύλη με λιγότερα μέγιστα και ελάχιστα απ’ ότι έχει η διάχυτη συνιστώσα.</a:t>
            </a:r>
            <a:endParaRPr lang="en-US" dirty="0"/>
          </a:p>
        </p:txBody>
      </p:sp>
    </p:spTree>
    <p:extLst>
      <p:ext uri="{BB962C8B-B14F-4D97-AF65-F5344CB8AC3E}">
        <p14:creationId xmlns:p14="http://schemas.microsoft.com/office/powerpoint/2010/main" val="3761597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lines and curves&#10;&#10;Description automatically generated with medium confidence">
            <a:extLst>
              <a:ext uri="{FF2B5EF4-FFF2-40B4-BE49-F238E27FC236}">
                <a16:creationId xmlns:a16="http://schemas.microsoft.com/office/drawing/2014/main" id="{8E91B16B-6728-678D-6650-0B4FB4166AD4}"/>
              </a:ext>
            </a:extLst>
          </p:cNvPr>
          <p:cNvPicPr>
            <a:picLocks noChangeAspect="1"/>
          </p:cNvPicPr>
          <p:nvPr/>
        </p:nvPicPr>
        <p:blipFill>
          <a:blip r:embed="rId2"/>
          <a:stretch>
            <a:fillRect/>
          </a:stretch>
        </p:blipFill>
        <p:spPr>
          <a:xfrm>
            <a:off x="1569720" y="411480"/>
            <a:ext cx="9052560" cy="6035040"/>
          </a:xfrm>
          <a:prstGeom prst="rect">
            <a:avLst/>
          </a:prstGeom>
        </p:spPr>
      </p:pic>
      <p:sp>
        <p:nvSpPr>
          <p:cNvPr id="3" name="TextBox 2">
            <a:extLst>
              <a:ext uri="{FF2B5EF4-FFF2-40B4-BE49-F238E27FC236}">
                <a16:creationId xmlns:a16="http://schemas.microsoft.com/office/drawing/2014/main" id="{A3100904-B5BB-5BE0-0489-F5E2478604EE}"/>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40</a:t>
            </a:r>
            <a:endParaRPr lang="en-US" sz="3200" b="1" dirty="0"/>
          </a:p>
        </p:txBody>
      </p:sp>
    </p:spTree>
    <p:extLst>
      <p:ext uri="{BB962C8B-B14F-4D97-AF65-F5344CB8AC3E}">
        <p14:creationId xmlns:p14="http://schemas.microsoft.com/office/powerpoint/2010/main" val="733437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2977C-5DB4-5E36-9291-3ADADDD741C8}"/>
              </a:ext>
            </a:extLst>
          </p:cNvPr>
          <p:cNvPicPr>
            <a:picLocks noChangeAspect="1"/>
          </p:cNvPicPr>
          <p:nvPr/>
        </p:nvPicPr>
        <p:blipFill>
          <a:blip r:embed="rId2"/>
          <a:stretch>
            <a:fillRect/>
          </a:stretch>
        </p:blipFill>
        <p:spPr>
          <a:xfrm>
            <a:off x="566057" y="365760"/>
            <a:ext cx="5105400" cy="3063240"/>
          </a:xfrm>
          <a:prstGeom prst="rect">
            <a:avLst/>
          </a:prstGeom>
        </p:spPr>
      </p:pic>
      <p:pic>
        <p:nvPicPr>
          <p:cNvPr id="4" name="Picture 3">
            <a:extLst>
              <a:ext uri="{FF2B5EF4-FFF2-40B4-BE49-F238E27FC236}">
                <a16:creationId xmlns:a16="http://schemas.microsoft.com/office/drawing/2014/main" id="{4617E4F1-B8BC-8021-FE1D-EABE4FC2B2CE}"/>
              </a:ext>
            </a:extLst>
          </p:cNvPr>
          <p:cNvPicPr>
            <a:picLocks noChangeAspect="1"/>
          </p:cNvPicPr>
          <p:nvPr/>
        </p:nvPicPr>
        <p:blipFill>
          <a:blip r:embed="rId3"/>
          <a:stretch>
            <a:fillRect/>
          </a:stretch>
        </p:blipFill>
        <p:spPr>
          <a:xfrm>
            <a:off x="566058" y="3429000"/>
            <a:ext cx="5105399" cy="3063240"/>
          </a:xfrm>
          <a:prstGeom prst="rect">
            <a:avLst/>
          </a:prstGeom>
        </p:spPr>
      </p:pic>
      <p:sp>
        <p:nvSpPr>
          <p:cNvPr id="5" name="TextBox 4">
            <a:extLst>
              <a:ext uri="{FF2B5EF4-FFF2-40B4-BE49-F238E27FC236}">
                <a16:creationId xmlns:a16="http://schemas.microsoft.com/office/drawing/2014/main" id="{71DF3948-518A-AA21-639E-5EF3CC8573A4}"/>
              </a:ext>
            </a:extLst>
          </p:cNvPr>
          <p:cNvSpPr txBox="1"/>
          <p:nvPr/>
        </p:nvSpPr>
        <p:spPr>
          <a:xfrm>
            <a:off x="6836735" y="1166842"/>
            <a:ext cx="4210493" cy="4524315"/>
          </a:xfrm>
          <a:prstGeom prst="rect">
            <a:avLst/>
          </a:prstGeom>
          <a:noFill/>
        </p:spPr>
        <p:txBody>
          <a:bodyPr wrap="square" rtlCol="0">
            <a:spAutoFit/>
          </a:bodyPr>
          <a:lstStyle/>
          <a:p>
            <a:r>
              <a:rPr lang="el-GR" dirty="0"/>
              <a:t>Με την αύξηση της ζενίθιας γωνίας από 10 σε 40 μοίρες δεν παρουσιάζονται έντονες διαφορές. Αντίστοιχες παρατηρήσεις κάναμε και στο 2</a:t>
            </a:r>
            <a:r>
              <a:rPr lang="el-GR" baseline="30000" dirty="0"/>
              <a:t>ο</a:t>
            </a:r>
            <a:r>
              <a:rPr lang="el-GR" dirty="0"/>
              <a:t> μέρος της παρούσας εργασίας. Παρατηρείται μικρή μείωση των λόγων της διάχυτης και της ολικής ακτινοβολίας για </a:t>
            </a:r>
            <a:r>
              <a:rPr lang="en-US" dirty="0"/>
              <a:t>g = 0.50 </a:t>
            </a:r>
            <a:r>
              <a:rPr lang="el-GR" dirty="0"/>
              <a:t>και αντίστοιχα μικρή αύξηση των ίδιων λόγων για</a:t>
            </a:r>
            <a:r>
              <a:rPr lang="en-US" dirty="0"/>
              <a:t> g = 0.9</a:t>
            </a:r>
            <a:r>
              <a:rPr lang="el-GR" dirty="0"/>
              <a:t>. Τα δύο διαγράμματα εξακολουθούν να παραμένουν συμμετρικά μεταξύ τους. Και στην περίπτωση αυτή, η άμεση ακτινοβολία παραμένει αμετάβλητη με την μεταβολή του παράγοντα ασυμμετρίας </a:t>
            </a:r>
            <a:r>
              <a:rPr lang="en-US" dirty="0"/>
              <a:t>g</a:t>
            </a:r>
            <a:r>
              <a:rPr lang="el-GR" dirty="0"/>
              <a:t>.</a:t>
            </a:r>
            <a:endParaRPr lang="en-US" dirty="0"/>
          </a:p>
        </p:txBody>
      </p:sp>
    </p:spTree>
    <p:extLst>
      <p:ext uri="{BB962C8B-B14F-4D97-AF65-F5344CB8AC3E}">
        <p14:creationId xmlns:p14="http://schemas.microsoft.com/office/powerpoint/2010/main" val="1104169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different colored lines&#10;&#10;Description automatically generated">
            <a:extLst>
              <a:ext uri="{FF2B5EF4-FFF2-40B4-BE49-F238E27FC236}">
                <a16:creationId xmlns:a16="http://schemas.microsoft.com/office/drawing/2014/main" id="{AF3DDEA5-CB75-4D45-7D06-7B8CCF9F3256}"/>
              </a:ext>
            </a:extLst>
          </p:cNvPr>
          <p:cNvPicPr>
            <a:picLocks noChangeAspect="1"/>
          </p:cNvPicPr>
          <p:nvPr/>
        </p:nvPicPr>
        <p:blipFill>
          <a:blip r:embed="rId2"/>
          <a:stretch>
            <a:fillRect/>
          </a:stretch>
        </p:blipFill>
        <p:spPr>
          <a:xfrm>
            <a:off x="1569720" y="411480"/>
            <a:ext cx="9052560" cy="6035040"/>
          </a:xfrm>
          <a:prstGeom prst="rect">
            <a:avLst/>
          </a:prstGeom>
        </p:spPr>
      </p:pic>
      <p:sp>
        <p:nvSpPr>
          <p:cNvPr id="3" name="TextBox 2">
            <a:extLst>
              <a:ext uri="{FF2B5EF4-FFF2-40B4-BE49-F238E27FC236}">
                <a16:creationId xmlns:a16="http://schemas.microsoft.com/office/drawing/2014/main" id="{38175FA7-3BD5-E3CD-216D-EBB77E352E34}"/>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70</a:t>
            </a:r>
            <a:endParaRPr lang="en-US" sz="3200" b="1" dirty="0"/>
          </a:p>
        </p:txBody>
      </p:sp>
    </p:spTree>
    <p:extLst>
      <p:ext uri="{BB962C8B-B14F-4D97-AF65-F5344CB8AC3E}">
        <p14:creationId xmlns:p14="http://schemas.microsoft.com/office/powerpoint/2010/main" val="1178793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10;&#10;Description automatically generated with medium confidence">
            <a:extLst>
              <a:ext uri="{FF2B5EF4-FFF2-40B4-BE49-F238E27FC236}">
                <a16:creationId xmlns:a16="http://schemas.microsoft.com/office/drawing/2014/main" id="{6D0F3FA7-817A-B961-80D8-3F1CEABD5758}"/>
              </a:ext>
            </a:extLst>
          </p:cNvPr>
          <p:cNvPicPr>
            <a:picLocks noChangeAspect="1"/>
          </p:cNvPicPr>
          <p:nvPr/>
        </p:nvPicPr>
        <p:blipFill>
          <a:blip r:embed="rId2"/>
          <a:stretch>
            <a:fillRect/>
          </a:stretch>
        </p:blipFill>
        <p:spPr>
          <a:xfrm>
            <a:off x="1545974" y="395650"/>
            <a:ext cx="9121141" cy="6080760"/>
          </a:xfrm>
          <a:prstGeom prst="rect">
            <a:avLst/>
          </a:prstGeom>
        </p:spPr>
      </p:pic>
      <p:sp>
        <p:nvSpPr>
          <p:cNvPr id="3" name="TextBox 2">
            <a:extLst>
              <a:ext uri="{FF2B5EF4-FFF2-40B4-BE49-F238E27FC236}">
                <a16:creationId xmlns:a16="http://schemas.microsoft.com/office/drawing/2014/main" id="{E94DD6B1-F459-E287-0BEA-B3E4B80FACB8}"/>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10</a:t>
            </a:r>
          </a:p>
        </p:txBody>
      </p:sp>
    </p:spTree>
    <p:extLst>
      <p:ext uri="{BB962C8B-B14F-4D97-AF65-F5344CB8AC3E}">
        <p14:creationId xmlns:p14="http://schemas.microsoft.com/office/powerpoint/2010/main" val="3072550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F165A3-21EF-F40B-C692-3D17410CBB0D}"/>
              </a:ext>
            </a:extLst>
          </p:cNvPr>
          <p:cNvPicPr>
            <a:picLocks noChangeAspect="1"/>
          </p:cNvPicPr>
          <p:nvPr/>
        </p:nvPicPr>
        <p:blipFill>
          <a:blip r:embed="rId2"/>
          <a:stretch>
            <a:fillRect/>
          </a:stretch>
        </p:blipFill>
        <p:spPr>
          <a:xfrm>
            <a:off x="587831" y="365760"/>
            <a:ext cx="5105399" cy="3063240"/>
          </a:xfrm>
          <a:prstGeom prst="rect">
            <a:avLst/>
          </a:prstGeom>
        </p:spPr>
      </p:pic>
      <p:pic>
        <p:nvPicPr>
          <p:cNvPr id="4" name="Picture 3">
            <a:extLst>
              <a:ext uri="{FF2B5EF4-FFF2-40B4-BE49-F238E27FC236}">
                <a16:creationId xmlns:a16="http://schemas.microsoft.com/office/drawing/2014/main" id="{53CB1325-8183-C4F5-3B70-0908B6D05677}"/>
              </a:ext>
            </a:extLst>
          </p:cNvPr>
          <p:cNvPicPr>
            <a:picLocks noChangeAspect="1"/>
          </p:cNvPicPr>
          <p:nvPr/>
        </p:nvPicPr>
        <p:blipFill>
          <a:blip r:embed="rId3"/>
          <a:stretch>
            <a:fillRect/>
          </a:stretch>
        </p:blipFill>
        <p:spPr>
          <a:xfrm>
            <a:off x="587831" y="3429000"/>
            <a:ext cx="5105399" cy="3063240"/>
          </a:xfrm>
          <a:prstGeom prst="rect">
            <a:avLst/>
          </a:prstGeom>
        </p:spPr>
      </p:pic>
      <p:sp>
        <p:nvSpPr>
          <p:cNvPr id="5" name="TextBox 4">
            <a:extLst>
              <a:ext uri="{FF2B5EF4-FFF2-40B4-BE49-F238E27FC236}">
                <a16:creationId xmlns:a16="http://schemas.microsoft.com/office/drawing/2014/main" id="{9E7C3FC5-8A14-6288-640F-B07614C484D4}"/>
              </a:ext>
            </a:extLst>
          </p:cNvPr>
          <p:cNvSpPr txBox="1"/>
          <p:nvPr/>
        </p:nvSpPr>
        <p:spPr>
          <a:xfrm>
            <a:off x="6213462" y="1166842"/>
            <a:ext cx="5295014" cy="4524315"/>
          </a:xfrm>
          <a:prstGeom prst="rect">
            <a:avLst/>
          </a:prstGeom>
          <a:noFill/>
        </p:spPr>
        <p:txBody>
          <a:bodyPr wrap="square" rtlCol="0">
            <a:spAutoFit/>
          </a:bodyPr>
          <a:lstStyle/>
          <a:p>
            <a:r>
              <a:rPr lang="el-GR" dirty="0"/>
              <a:t>Στις 70 μοίρες αρχίζουμε πλέον να βλέπουμε εντονότερες μεταβολές. Συγκεκριμένα, εντοπίζουμε στα 300 </a:t>
            </a:r>
            <a:r>
              <a:rPr lang="en-US" dirty="0"/>
              <a:t>nm </a:t>
            </a:r>
            <a:r>
              <a:rPr lang="el-GR" dirty="0"/>
              <a:t>ότι οι καμπύλες της ολικής και της διάχυτης ακτινοβολίας συμπίπτουν και στην συνέχεια διαχωρίζονται ακολουθώντας η καθεμία αντίστοιχη πορεία με αυτή που καταγράφηκε και στις προηγούμενες υπό μελέτη </a:t>
            </a:r>
            <a:r>
              <a:rPr lang="el-GR" dirty="0" err="1"/>
              <a:t>ζενίθιες</a:t>
            </a:r>
            <a:r>
              <a:rPr lang="el-GR" dirty="0"/>
              <a:t> γωνίες. Και εδώ, στην μία περίπτωση (</a:t>
            </a:r>
            <a:r>
              <a:rPr lang="en-US" dirty="0"/>
              <a:t>g=0.90)</a:t>
            </a:r>
            <a:r>
              <a:rPr lang="el-GR" dirty="0"/>
              <a:t> οι λόγοι της ολικής και της διάχυτης ακτινοβολίας ξεπερνούν την μονάδα ενώ στην </a:t>
            </a:r>
            <a:r>
              <a:rPr lang="el-GR" dirty="0" err="1"/>
              <a:t>αντικατοπτρική</a:t>
            </a:r>
            <a:r>
              <a:rPr lang="el-GR" dirty="0"/>
              <a:t> περίπτωση </a:t>
            </a:r>
            <a:r>
              <a:rPr lang="en-US" dirty="0"/>
              <a:t>(g=0.50) </a:t>
            </a:r>
            <a:r>
              <a:rPr lang="el-GR" dirty="0"/>
              <a:t>λαμβάνουν τιμές υπό του 1. Για ακόμα μία φορά, η άμεση ακτινοβολία παραμένει σταθερή τόσο με την μεταβολή του παράγοντα ασυμμετρίας όσο και με την μεταβολή της ζενίθιας γωνίας. </a:t>
            </a:r>
            <a:endParaRPr lang="en-US" dirty="0"/>
          </a:p>
        </p:txBody>
      </p:sp>
    </p:spTree>
    <p:extLst>
      <p:ext uri="{BB962C8B-B14F-4D97-AF65-F5344CB8AC3E}">
        <p14:creationId xmlns:p14="http://schemas.microsoft.com/office/powerpoint/2010/main" val="4201836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graph of a graph&#10;&#10;Description automatically generated with medium confidence">
            <a:extLst>
              <a:ext uri="{FF2B5EF4-FFF2-40B4-BE49-F238E27FC236}">
                <a16:creationId xmlns:a16="http://schemas.microsoft.com/office/drawing/2014/main" id="{DEE5BC3F-135B-720F-BC7A-06FB04FA571D}"/>
              </a:ext>
            </a:extLst>
          </p:cNvPr>
          <p:cNvPicPr>
            <a:picLocks noChangeAspect="1"/>
          </p:cNvPicPr>
          <p:nvPr/>
        </p:nvPicPr>
        <p:blipFill>
          <a:blip r:embed="rId2"/>
          <a:stretch>
            <a:fillRect/>
          </a:stretch>
        </p:blipFill>
        <p:spPr>
          <a:xfrm>
            <a:off x="1569720" y="411480"/>
            <a:ext cx="9052560" cy="6035040"/>
          </a:xfrm>
          <a:prstGeom prst="rect">
            <a:avLst/>
          </a:prstGeom>
        </p:spPr>
      </p:pic>
      <p:sp>
        <p:nvSpPr>
          <p:cNvPr id="2" name="TextBox 1">
            <a:extLst>
              <a:ext uri="{FF2B5EF4-FFF2-40B4-BE49-F238E27FC236}">
                <a16:creationId xmlns:a16="http://schemas.microsoft.com/office/drawing/2014/main" id="{B008A9A9-170D-CB6C-A9E2-4C3E8564EF3F}"/>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85</a:t>
            </a:r>
            <a:endParaRPr lang="en-US" sz="3200" b="1" dirty="0"/>
          </a:p>
        </p:txBody>
      </p:sp>
    </p:spTree>
    <p:extLst>
      <p:ext uri="{BB962C8B-B14F-4D97-AF65-F5344CB8AC3E}">
        <p14:creationId xmlns:p14="http://schemas.microsoft.com/office/powerpoint/2010/main" val="576751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7F21E-B6A8-7502-CBAC-8A36D741DF51}"/>
              </a:ext>
            </a:extLst>
          </p:cNvPr>
          <p:cNvPicPr>
            <a:picLocks noChangeAspect="1"/>
          </p:cNvPicPr>
          <p:nvPr/>
        </p:nvPicPr>
        <p:blipFill>
          <a:blip r:embed="rId2"/>
          <a:stretch>
            <a:fillRect/>
          </a:stretch>
        </p:blipFill>
        <p:spPr>
          <a:xfrm>
            <a:off x="605246" y="324768"/>
            <a:ext cx="5105400" cy="3063240"/>
          </a:xfrm>
          <a:prstGeom prst="rect">
            <a:avLst/>
          </a:prstGeom>
        </p:spPr>
      </p:pic>
      <p:pic>
        <p:nvPicPr>
          <p:cNvPr id="3" name="Picture 2">
            <a:extLst>
              <a:ext uri="{FF2B5EF4-FFF2-40B4-BE49-F238E27FC236}">
                <a16:creationId xmlns:a16="http://schemas.microsoft.com/office/drawing/2014/main" id="{6637F60C-2EB7-55A8-FFBE-94ED65A7A560}"/>
              </a:ext>
            </a:extLst>
          </p:cNvPr>
          <p:cNvPicPr>
            <a:picLocks noChangeAspect="1"/>
          </p:cNvPicPr>
          <p:nvPr/>
        </p:nvPicPr>
        <p:blipFill>
          <a:blip r:embed="rId3"/>
          <a:stretch>
            <a:fillRect/>
          </a:stretch>
        </p:blipFill>
        <p:spPr>
          <a:xfrm>
            <a:off x="605246" y="3388008"/>
            <a:ext cx="5105400" cy="3063240"/>
          </a:xfrm>
          <a:prstGeom prst="rect">
            <a:avLst/>
          </a:prstGeom>
        </p:spPr>
      </p:pic>
      <p:sp>
        <p:nvSpPr>
          <p:cNvPr id="4" name="TextBox 3">
            <a:extLst>
              <a:ext uri="{FF2B5EF4-FFF2-40B4-BE49-F238E27FC236}">
                <a16:creationId xmlns:a16="http://schemas.microsoft.com/office/drawing/2014/main" id="{FB7E08CC-E519-809F-7724-7509C4CD5701}"/>
              </a:ext>
            </a:extLst>
          </p:cNvPr>
          <p:cNvSpPr txBox="1"/>
          <p:nvPr/>
        </p:nvSpPr>
        <p:spPr>
          <a:xfrm>
            <a:off x="6481354" y="1509823"/>
            <a:ext cx="5105400" cy="3838353"/>
          </a:xfrm>
          <a:prstGeom prst="rect">
            <a:avLst/>
          </a:prstGeom>
          <a:noFill/>
        </p:spPr>
        <p:txBody>
          <a:bodyPr wrap="square" rtlCol="0">
            <a:spAutoFit/>
          </a:bodyPr>
          <a:lstStyle/>
          <a:p>
            <a:r>
              <a:rPr lang="el-GR" dirty="0"/>
              <a:t>Τέλος, παρουσιάζουμε και τα αντίστοιχα διαγράμματα για τις 85 μοίρες. Εδώ παρατηρούμε ότι η διάχυτη και η ολική ακτινοβολία παρουσιάζουν παρόμοια συμπεριφορά, με καμπύλες που ακολουθούν την ίδια μορφολογία και μικρές μεταξύ τους αποκλίσεις, οι οποίες εντοπίζονται κυρίως για μεγαλύτερα μήκη κύματος. Όπως και στις προηγούμενες περιπτώσεις, έτσι και εδώ, οι γραφικές παραστάσεις είναι συμμετρικές μεταξύ τους και η άμεση συνιστώσα της ακτινοβολίας παραμένει σταθερή.</a:t>
            </a:r>
            <a:endParaRPr lang="en-US" dirty="0"/>
          </a:p>
        </p:txBody>
      </p:sp>
    </p:spTree>
    <p:extLst>
      <p:ext uri="{BB962C8B-B14F-4D97-AF65-F5344CB8AC3E}">
        <p14:creationId xmlns:p14="http://schemas.microsoft.com/office/powerpoint/2010/main" val="1361077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6A0B0-7061-8DF2-FD2F-AF001B417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CF895-8352-3A51-8186-7F3874D8B82C}"/>
              </a:ext>
            </a:extLst>
          </p:cNvPr>
          <p:cNvSpPr>
            <a:spLocks noGrp="1"/>
          </p:cNvSpPr>
          <p:nvPr>
            <p:ph type="title"/>
          </p:nvPr>
        </p:nvSpPr>
        <p:spPr>
          <a:xfrm>
            <a:off x="838200" y="533737"/>
            <a:ext cx="5029200" cy="609263"/>
          </a:xfrm>
        </p:spPr>
        <p:txBody>
          <a:bodyPr>
            <a:normAutofit fontScale="90000"/>
          </a:bodyPr>
          <a:lstStyle/>
          <a:p>
            <a:r>
              <a:rPr lang="el-GR" dirty="0"/>
              <a:t>ΣΥΜΠΕΡΑΣΜΑΤΑ</a:t>
            </a:r>
            <a:endParaRPr lang="en-US" dirty="0"/>
          </a:p>
        </p:txBody>
      </p:sp>
      <p:sp>
        <p:nvSpPr>
          <p:cNvPr id="3" name="TextBox 2">
            <a:extLst>
              <a:ext uri="{FF2B5EF4-FFF2-40B4-BE49-F238E27FC236}">
                <a16:creationId xmlns:a16="http://schemas.microsoft.com/office/drawing/2014/main" id="{B315D15F-AAEC-AFCC-388F-A4F449E84B06}"/>
              </a:ext>
            </a:extLst>
          </p:cNvPr>
          <p:cNvSpPr txBox="1"/>
          <p:nvPr/>
        </p:nvSpPr>
        <p:spPr>
          <a:xfrm>
            <a:off x="582132" y="1143000"/>
            <a:ext cx="11027735" cy="5355312"/>
          </a:xfrm>
          <a:prstGeom prst="rect">
            <a:avLst/>
          </a:prstGeom>
          <a:noFill/>
        </p:spPr>
        <p:txBody>
          <a:bodyPr wrap="square" rtlCol="0">
            <a:spAutoFit/>
          </a:bodyPr>
          <a:lstStyle/>
          <a:p>
            <a:pPr marL="285750" indent="-285750">
              <a:buFont typeface="Arial" panose="020B0604020202020204" pitchFamily="34" charset="0"/>
              <a:buChar char="•"/>
            </a:pPr>
            <a:r>
              <a:rPr lang="el-GR" dirty="0"/>
              <a:t>Η άμεση ακτινοβολία παραμένει σταθερή τόσο με την μεταβολή της ζενίθιας γωνίας όσο και με την μεταβολή του παράγοντα ασυμμετρίας </a:t>
            </a:r>
            <a:r>
              <a:rPr lang="en-US" dirty="0"/>
              <a:t>g</a:t>
            </a:r>
            <a:r>
              <a:rPr lang="el-GR" dirty="0"/>
              <a:t>. Ο λόγος για τον οποίο δεν επηρεάζεται από τον παράγοντα ασυμμετρίας είναι το ότι το </a:t>
            </a:r>
            <a:r>
              <a:rPr lang="en-US" dirty="0"/>
              <a:t>g</a:t>
            </a:r>
            <a:r>
              <a:rPr lang="el-GR" dirty="0"/>
              <a:t> μας δείχνει πόσα φωτόνια από αυτά που θα σκεδαστούν θα πάνε προς τα εμπρός και προς τα πίσω και όχι πόσα φωτόνια από το σύνολο των διαθέσιμων στην ατμόσφαιρα. Συνεπώς, εφόσον η άμεση ακτινοβολία δεν σκεδάζεται, είναι αδύνατο να επηρεαστεί από έναν παράγοντα που αφορά την σκέδαση.</a:t>
            </a:r>
          </a:p>
          <a:p>
            <a:pPr marL="285750" indent="-285750">
              <a:buFont typeface="Arial" panose="020B0604020202020204" pitchFamily="34" charset="0"/>
              <a:buChar char="•"/>
            </a:pPr>
            <a:r>
              <a:rPr lang="el-GR" dirty="0"/>
              <a:t>Για </a:t>
            </a:r>
            <a:r>
              <a:rPr lang="en-US" dirty="0"/>
              <a:t>g</a:t>
            </a:r>
            <a:r>
              <a:rPr lang="el-GR" dirty="0"/>
              <a:t> </a:t>
            </a:r>
            <a:r>
              <a:rPr lang="en-US" dirty="0"/>
              <a:t>=</a:t>
            </a:r>
            <a:r>
              <a:rPr lang="el-GR" dirty="0"/>
              <a:t> </a:t>
            </a:r>
            <a:r>
              <a:rPr lang="en-US" dirty="0"/>
              <a:t>0.50 </a:t>
            </a:r>
            <a:r>
              <a:rPr lang="el-GR" dirty="0"/>
              <a:t>η ολική ακτινοβολία αυξάνει με την αύξηση του μήκους κύματος και η διάχυτη μειώνεται. Αντίστοιχα, για </a:t>
            </a:r>
            <a:r>
              <a:rPr lang="en-US" dirty="0"/>
              <a:t>g</a:t>
            </a:r>
            <a:r>
              <a:rPr lang="el-GR" dirty="0"/>
              <a:t> </a:t>
            </a:r>
            <a:r>
              <a:rPr lang="en-US" dirty="0"/>
              <a:t>=</a:t>
            </a:r>
            <a:r>
              <a:rPr lang="el-GR" dirty="0"/>
              <a:t> </a:t>
            </a:r>
            <a:r>
              <a:rPr lang="en-US" dirty="0"/>
              <a:t>0.90</a:t>
            </a:r>
            <a:r>
              <a:rPr lang="el-GR" dirty="0"/>
              <a:t>, η ολική ακτινοβολία μειώνεται με την αύξηση του μήκους κύματος και η διάχυτη αυξάνεται δηλαδή η εμπροσθοσκέδαση (μεγαλύτερο </a:t>
            </a:r>
            <a:r>
              <a:rPr lang="en-US" dirty="0"/>
              <a:t>g</a:t>
            </a:r>
            <a:r>
              <a:rPr lang="el-GR" dirty="0"/>
              <a:t>) ενισχύει την διάχυτη προς τα κάτω ακτινοβολία. Η συμπεριφορά αυτή μας οδηγεί στην συμμετρία των εκάστοτε γραφικών παραστάσεων. </a:t>
            </a:r>
          </a:p>
          <a:p>
            <a:pPr marL="285750" indent="-285750">
              <a:buFont typeface="Arial" panose="020B0604020202020204" pitchFamily="34" charset="0"/>
              <a:buChar char="•"/>
            </a:pPr>
            <a:r>
              <a:rPr lang="el-GR" dirty="0"/>
              <a:t>Όσο μεταβάλλεται το μήκος κύματος, μεταβάλλεται και το ποσοστό συμμετοχής της διάχυτης ακτινοβολίας στην ολική. Για τον λόγο αυτό καταλαβαίνουμε το πως γίνεται η μία να αυξάνεται και η άλλη να μειώνεται καθώς η άμεση παραμένει σε κάθε περίπτωση σταθερή.</a:t>
            </a:r>
          </a:p>
          <a:p>
            <a:pPr marL="285750" indent="-285750">
              <a:buFont typeface="Arial" panose="020B0604020202020204" pitchFamily="34" charset="0"/>
              <a:buChar char="•"/>
            </a:pPr>
            <a:r>
              <a:rPr lang="el-GR" dirty="0"/>
              <a:t>Στις 85 μοίρες παρατηρούμε γι’ άλλη μία φορά εντονότερα </a:t>
            </a:r>
            <a:r>
              <a:rPr lang="en-US" dirty="0"/>
              <a:t>peaks </a:t>
            </a:r>
            <a:r>
              <a:rPr lang="el-GR" dirty="0"/>
              <a:t>στις καμπύλες των συνιστωσών της ακτινοβολίας. Αυτό αποτελεί ένδειξη του μεγάλου οπτικού δρόμου που διανύουν τα φωτόνια στην ατμόσφαιρα, τα οποία υπόκεινται σε περισσότερες σκεδάσεις αλλά ταυτόχρονα και απορροφήσεις από αέρια που υπάρχουν στην ατμόσφαιρα και απορροφούν σε ορισμένα μήκη κύματος.</a:t>
            </a:r>
          </a:p>
        </p:txBody>
      </p:sp>
    </p:spTree>
    <p:extLst>
      <p:ext uri="{BB962C8B-B14F-4D97-AF65-F5344CB8AC3E}">
        <p14:creationId xmlns:p14="http://schemas.microsoft.com/office/powerpoint/2010/main" val="1544324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88087-63FC-7C2C-C481-ACD7D0992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B9449-2AED-C0C1-CBC3-EEF15EFD9C63}"/>
              </a:ext>
            </a:extLst>
          </p:cNvPr>
          <p:cNvSpPr>
            <a:spLocks noGrp="1"/>
          </p:cNvSpPr>
          <p:nvPr>
            <p:ph type="title"/>
          </p:nvPr>
        </p:nvSpPr>
        <p:spPr>
          <a:xfrm>
            <a:off x="838200" y="533737"/>
            <a:ext cx="5029200" cy="609263"/>
          </a:xfrm>
        </p:spPr>
        <p:txBody>
          <a:bodyPr>
            <a:normAutofit fontScale="90000"/>
          </a:bodyPr>
          <a:lstStyle/>
          <a:p>
            <a:r>
              <a:rPr lang="el-GR" dirty="0"/>
              <a:t>ΣΥΜΠΕΡΑΣΜΑΤΑ</a:t>
            </a:r>
            <a:endParaRPr lang="en-US" dirty="0"/>
          </a:p>
        </p:txBody>
      </p:sp>
      <p:sp>
        <p:nvSpPr>
          <p:cNvPr id="3" name="TextBox 2">
            <a:extLst>
              <a:ext uri="{FF2B5EF4-FFF2-40B4-BE49-F238E27FC236}">
                <a16:creationId xmlns:a16="http://schemas.microsoft.com/office/drawing/2014/main" id="{D1B33C05-FDB6-6649-F011-76DCC2A15810}"/>
              </a:ext>
            </a:extLst>
          </p:cNvPr>
          <p:cNvSpPr txBox="1"/>
          <p:nvPr/>
        </p:nvSpPr>
        <p:spPr>
          <a:xfrm>
            <a:off x="582132" y="1143000"/>
            <a:ext cx="11027735" cy="3416320"/>
          </a:xfrm>
          <a:prstGeom prst="rect">
            <a:avLst/>
          </a:prstGeom>
          <a:noFill/>
        </p:spPr>
        <p:txBody>
          <a:bodyPr wrap="square" rtlCol="0">
            <a:spAutoFit/>
          </a:bodyPr>
          <a:lstStyle/>
          <a:p>
            <a:pPr marL="285750" indent="-285750">
              <a:buFont typeface="Arial" panose="020B0604020202020204" pitchFamily="34" charset="0"/>
              <a:buChar char="•"/>
            </a:pPr>
            <a:r>
              <a:rPr lang="el-GR" dirty="0"/>
              <a:t>Η μεταβολή του παράγοντα ασυμμετρίας </a:t>
            </a:r>
            <a:r>
              <a:rPr lang="en-US" dirty="0"/>
              <a:t>g</a:t>
            </a:r>
            <a:r>
              <a:rPr lang="el-GR" dirty="0"/>
              <a:t>, συνεπάγεται μεταβολή του αριθμού των διαθέσιμων φωτονίων σε σχέση με τους απορροφητές. Λιγότερα φωτόνια σημαίνει λιγότερη απορρόφηση και συνεπώς περισσότερη ακτινοβολία. Δηλαδή, στην περίπτωση όπου </a:t>
            </a:r>
            <a:r>
              <a:rPr lang="en-US" dirty="0"/>
              <a:t>g = 0.50</a:t>
            </a:r>
            <a:r>
              <a:rPr lang="el-GR" dirty="0"/>
              <a:t> όπου έχουμε λιγότερα φωτόνια να πηγαίνουν προς τα εμπρός, αναμένουμε περισσότερη ακτινοβολία σε σχέση με την περίπτωση όπου </a:t>
            </a:r>
            <a:r>
              <a:rPr lang="en-US" dirty="0"/>
              <a:t>g = 0.90. </a:t>
            </a:r>
            <a:endParaRPr lang="el-GR" dirty="0"/>
          </a:p>
          <a:p>
            <a:pPr marL="285750" indent="-285750">
              <a:buFont typeface="Arial" panose="020B0604020202020204" pitchFamily="34" charset="0"/>
              <a:buChar char="•"/>
            </a:pPr>
            <a:r>
              <a:rPr lang="el-GR" dirty="0"/>
              <a:t>Με την αύξηση της ζενίθιας γωνίας, όπως έχουμε αναφέρει, αλλάζει ο οπτικός δρόμος των φωτονίων στην ατμόσφαιρα. Παρατηρούμε ότι για </a:t>
            </a:r>
            <a:r>
              <a:rPr lang="en-US" dirty="0"/>
              <a:t>g = 0.50, </a:t>
            </a:r>
            <a:r>
              <a:rPr lang="el-GR" dirty="0"/>
              <a:t>με την αύξηση της ζενίθιας γωνίας αυξάνονται και οι λόγοι της διάχυτης κυρίως ακτινοβολίας (ελάχιστα και της ολικής) και αυτό οφείλεται ξανά στο γεγονός ότι για μεγαλύτερο οπτικό δρόμο, τα φωτόνια σκεδάζονται περισσότερες φορές. Εξαίρεση στην παραπάνω παρατήρηση αποτελούν οι 85 μοίρες όπου όπως έχουμε ξανασχολιάσει αποτελούν ακραία υπό </a:t>
            </a:r>
            <a:r>
              <a:rPr lang="el-GR"/>
              <a:t>μελέτη συνθήκη.</a:t>
            </a:r>
            <a:endParaRPr lang="el-GR" dirty="0"/>
          </a:p>
          <a:p>
            <a:pPr marL="285750" indent="-285750">
              <a:buFont typeface="Arial" panose="020B0604020202020204" pitchFamily="34" charset="0"/>
              <a:buChar char="•"/>
            </a:pPr>
            <a:endParaRPr lang="el-GR" dirty="0"/>
          </a:p>
        </p:txBody>
      </p:sp>
    </p:spTree>
    <p:extLst>
      <p:ext uri="{BB962C8B-B14F-4D97-AF65-F5344CB8AC3E}">
        <p14:creationId xmlns:p14="http://schemas.microsoft.com/office/powerpoint/2010/main" val="1946194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3DFB-573D-09BC-857C-E294EF4AB65C}"/>
              </a:ext>
            </a:extLst>
          </p:cNvPr>
          <p:cNvSpPr txBox="1">
            <a:spLocks/>
          </p:cNvSpPr>
          <p:nvPr/>
        </p:nvSpPr>
        <p:spPr>
          <a:xfrm>
            <a:off x="457201" y="305137"/>
            <a:ext cx="9437914" cy="826977"/>
          </a:xfrm>
          <a:prstGeom prst="rect">
            <a:avLst/>
          </a:prstGeom>
        </p:spPr>
        <p:txBody>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l-GR" dirty="0"/>
              <a:t>ΜΕΡΟΣ 4</a:t>
            </a:r>
          </a:p>
        </p:txBody>
      </p:sp>
      <p:sp>
        <p:nvSpPr>
          <p:cNvPr id="3" name="TextBox 2">
            <a:extLst>
              <a:ext uri="{FF2B5EF4-FFF2-40B4-BE49-F238E27FC236}">
                <a16:creationId xmlns:a16="http://schemas.microsoft.com/office/drawing/2014/main" id="{05573029-D296-A063-65DB-B69E00737556}"/>
              </a:ext>
            </a:extLst>
          </p:cNvPr>
          <p:cNvSpPr txBox="1"/>
          <p:nvPr/>
        </p:nvSpPr>
        <p:spPr>
          <a:xfrm>
            <a:off x="457201" y="947057"/>
            <a:ext cx="11604170" cy="5632311"/>
          </a:xfrm>
          <a:prstGeom prst="rect">
            <a:avLst/>
          </a:prstGeom>
          <a:noFill/>
        </p:spPr>
        <p:txBody>
          <a:bodyPr wrap="square" rtlCol="0">
            <a:spAutoFit/>
          </a:bodyPr>
          <a:lstStyle/>
          <a:p>
            <a:r>
              <a:rPr lang="el-GR" dirty="0"/>
              <a:t>Στο τελευταίο μέρος της παρούσας εργασίας, εφαρμόζουμε όλες τις μεταβολές αυτές ταυτόχρονα. Συγκεκριμένα, διαθέτουμε δύο σετ δεδομένων, ένα για 300 nm και ένα για 900 nm</a:t>
            </a:r>
            <a:r>
              <a:rPr lang="en-US" dirty="0"/>
              <a:t> </a:t>
            </a:r>
            <a:r>
              <a:rPr lang="el-GR" dirty="0"/>
              <a:t>όπου μεταβάλλουμε:</a:t>
            </a:r>
          </a:p>
          <a:p>
            <a:pPr marL="342900" indent="-342900">
              <a:buAutoNum type="arabicParenR"/>
            </a:pPr>
            <a:r>
              <a:rPr lang="el-GR" dirty="0"/>
              <a:t>Άξονας x (</a:t>
            </a:r>
            <a:r>
              <a:rPr lang="el-GR" dirty="0" err="1"/>
              <a:t>Angstrom</a:t>
            </a:r>
            <a:r>
              <a:rPr lang="el-GR" dirty="0"/>
              <a:t> b): Ο συντελεστής </a:t>
            </a:r>
            <a:r>
              <a:rPr lang="el-GR" dirty="0" err="1"/>
              <a:t>Angstrom</a:t>
            </a:r>
            <a:r>
              <a:rPr lang="el-GR" dirty="0"/>
              <a:t> υποδεικνύει την επίδραση της ύπαρξης σωματιδίων στην ατμόσφαιρα και πως αυτή επηρεάζει τους λόγους μεταξύ των διαφορετικών τύπων ακτινοβολίας. Αυτός ο παράγοντας επηρεάζει την κατανομή της ηλιακής ακτινοβολίας στην ατμόσφαιρα, καθώς αυξάνει την ατμοσφαιρική απορρόφηση και διάχυση με την αύξηση του.</a:t>
            </a:r>
          </a:p>
          <a:p>
            <a:pPr marL="342900" indent="-342900">
              <a:buAutoNum type="arabicParenR"/>
            </a:pPr>
            <a:r>
              <a:rPr lang="el-GR" dirty="0"/>
              <a:t>Άξονας y (SSA - Ανακλαστικότητα μεμονωμένης σκέδασης): Ο άξονας y δείχνει πώς η ανακλαστικότητα της σκέδασης (SSA) επηρεάζει την κατανομή της ακτινοβολίας. Αυξάνοντας την ανακλαστικότητα, ενδέχεται να παρατηρήσουμε διαφοροποιήσεις στους λόγους ακτινοβολίας, καθώς η υψηλότερη ανακλαστικότητα συνήθως οδηγεί σε μεγαλύτερη διάχυση και μειωμένη άμεση ακτινοβολία.</a:t>
            </a:r>
          </a:p>
          <a:p>
            <a:pPr marL="342900" indent="-342900">
              <a:buAutoNum type="arabicParenR"/>
            </a:pPr>
            <a:r>
              <a:rPr lang="el-GR" dirty="0"/>
              <a:t>Άξονας z (Ζενίθια γωνία): Ο άξονας z αντιστοιχεί στη ζενίθια γωνία, που συνήθως αυξάνει την επιρροή της διάχυτης ακτινοβολίας καθώς πλησιάζουμε σε πιο υπερυψωμένες θέσεις του ήλιου (μικρότερες γωνίες). Αρχικά, υπολογίζουμε τους λόγους:</a:t>
            </a:r>
          </a:p>
          <a:p>
            <a:pPr marL="285750" indent="-285750">
              <a:buFont typeface="Wingdings" panose="05000000000000000000" pitchFamily="2" charset="2"/>
              <a:buChar char="v"/>
            </a:pPr>
            <a:r>
              <a:rPr lang="en-US" dirty="0"/>
              <a:t>direct horizontal irradiance / diffuse downward horizontal irradiance </a:t>
            </a:r>
          </a:p>
          <a:p>
            <a:pPr marL="285750" indent="-285750">
              <a:buFont typeface="Wingdings" panose="05000000000000000000" pitchFamily="2" charset="2"/>
              <a:buChar char="v"/>
            </a:pPr>
            <a:r>
              <a:rPr lang="en-US" dirty="0"/>
              <a:t>direct horizontal irradiance / global horizontal irradiance</a:t>
            </a:r>
          </a:p>
          <a:p>
            <a:pPr marL="285750" indent="-285750">
              <a:buFont typeface="Wingdings" panose="05000000000000000000" pitchFamily="2" charset="2"/>
              <a:buChar char="v"/>
            </a:pPr>
            <a:r>
              <a:rPr lang="en-US" dirty="0"/>
              <a:t>diffuse downward horizontal irradiance/ global horizontal irradiance</a:t>
            </a:r>
            <a:endParaRPr lang="el-GR" dirty="0"/>
          </a:p>
          <a:p>
            <a:r>
              <a:rPr lang="el-GR" dirty="0"/>
              <a:t>και στην συνέχεια, επιχειρούμε να μελετήσουμε το πως αυτοί οι λόγοι μεταβάλλονται με την μεταβολή των μεγεθών 1-3 που αναφέρθηκαν παραπάνω. Για τον λόγο αυτό, αξιοποιούμε τρισδιάστατα διαγράμματα. Ως αναφορά για τον συντελεστή </a:t>
            </a:r>
            <a:r>
              <a:rPr lang="el-GR" dirty="0" err="1"/>
              <a:t>Angstrom</a:t>
            </a:r>
            <a:r>
              <a:rPr lang="el-GR" dirty="0"/>
              <a:t>, έχει χρησιμοποιηθεί η τιμή b = 0.</a:t>
            </a:r>
          </a:p>
        </p:txBody>
      </p:sp>
    </p:spTree>
    <p:extLst>
      <p:ext uri="{BB962C8B-B14F-4D97-AF65-F5344CB8AC3E}">
        <p14:creationId xmlns:p14="http://schemas.microsoft.com/office/powerpoint/2010/main" val="3216077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B94AC2-26C7-411A-A0F4-BA8FE6024FFE}"/>
              </a:ext>
            </a:extLst>
          </p:cNvPr>
          <p:cNvSpPr txBox="1"/>
          <p:nvPr/>
        </p:nvSpPr>
        <p:spPr>
          <a:xfrm>
            <a:off x="4332514" y="566448"/>
            <a:ext cx="3526971"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wavelength = </a:t>
            </a:r>
            <a:r>
              <a:rPr lang="el-GR" sz="2800" b="1" dirty="0">
                <a:latin typeface="Times New Roman" panose="02020603050405020304" pitchFamily="18" charset="0"/>
                <a:cs typeface="Times New Roman" panose="02020603050405020304" pitchFamily="18" charset="0"/>
              </a:rPr>
              <a:t>3</a:t>
            </a:r>
            <a:r>
              <a:rPr lang="en-US" sz="2800" b="1" dirty="0">
                <a:latin typeface="Times New Roman" panose="02020603050405020304" pitchFamily="18" charset="0"/>
                <a:cs typeface="Times New Roman" panose="02020603050405020304" pitchFamily="18" charset="0"/>
              </a:rPr>
              <a:t>00 nm </a:t>
            </a:r>
          </a:p>
        </p:txBody>
      </p:sp>
      <p:pic>
        <p:nvPicPr>
          <p:cNvPr id="5" name="Picture 4" descr="A diagram of a cube with a rainbow spectrum&#10;&#10;Description automatically generated">
            <a:extLst>
              <a:ext uri="{FF2B5EF4-FFF2-40B4-BE49-F238E27FC236}">
                <a16:creationId xmlns:a16="http://schemas.microsoft.com/office/drawing/2014/main" id="{0BE678A7-B86C-5EE8-80A8-D61A0B1735B3}"/>
              </a:ext>
            </a:extLst>
          </p:cNvPr>
          <p:cNvPicPr>
            <a:picLocks noChangeAspect="1"/>
          </p:cNvPicPr>
          <p:nvPr/>
        </p:nvPicPr>
        <p:blipFill>
          <a:blip r:embed="rId2"/>
          <a:stretch>
            <a:fillRect/>
          </a:stretch>
        </p:blipFill>
        <p:spPr>
          <a:xfrm>
            <a:off x="472439" y="1554480"/>
            <a:ext cx="11247120" cy="3749040"/>
          </a:xfrm>
          <a:prstGeom prst="rect">
            <a:avLst/>
          </a:prstGeom>
        </p:spPr>
      </p:pic>
    </p:spTree>
    <p:extLst>
      <p:ext uri="{BB962C8B-B14F-4D97-AF65-F5344CB8AC3E}">
        <p14:creationId xmlns:p14="http://schemas.microsoft.com/office/powerpoint/2010/main" val="2563268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4BB38C-C86E-D109-B5FE-D5249547608B}"/>
              </a:ext>
            </a:extLst>
          </p:cNvPr>
          <p:cNvSpPr txBox="1"/>
          <p:nvPr/>
        </p:nvSpPr>
        <p:spPr>
          <a:xfrm>
            <a:off x="413657" y="1023257"/>
            <a:ext cx="11549743" cy="5632311"/>
          </a:xfrm>
          <a:prstGeom prst="rect">
            <a:avLst/>
          </a:prstGeom>
          <a:noFill/>
        </p:spPr>
        <p:txBody>
          <a:bodyPr wrap="square" rtlCol="0">
            <a:spAutoFit/>
          </a:bodyPr>
          <a:lstStyle/>
          <a:p>
            <a:pPr marL="285750" indent="-285750">
              <a:buFont typeface="Arial" panose="020B0604020202020204" pitchFamily="34" charset="0"/>
              <a:buChar char="•"/>
            </a:pPr>
            <a:r>
              <a:rPr lang="el-GR" dirty="0"/>
              <a:t>Αρχικά παρατηρούμε πώς αλλάζουν οι λόγοι για την ακτινοβολία με την αύξηση του συντελεστή </a:t>
            </a:r>
            <a:r>
              <a:rPr lang="el-GR" dirty="0" err="1"/>
              <a:t>Angstrom</a:t>
            </a:r>
            <a:r>
              <a:rPr lang="el-GR" dirty="0"/>
              <a:t> b. Βλέπουμε ότι ο λόγος </a:t>
            </a:r>
            <a:r>
              <a:rPr lang="el-GR" dirty="0" err="1"/>
              <a:t>direct</a:t>
            </a:r>
            <a:r>
              <a:rPr lang="el-GR" dirty="0"/>
              <a:t>/</a:t>
            </a:r>
            <a:r>
              <a:rPr lang="el-GR" dirty="0" err="1"/>
              <a:t>diffused</a:t>
            </a:r>
            <a:r>
              <a:rPr lang="en-US" dirty="0"/>
              <a:t> </a:t>
            </a:r>
            <a:r>
              <a:rPr lang="el-GR" dirty="0"/>
              <a:t>μειώνεται καθώς αυξάνεται το b, υποδηλώνοντας ότι η υψηλότερη σκέδαση περιορίζει την άμεση ηλιακή ακτινοβολία και ενισχύει την διάχυτη, λόγω της εντονότερης σκέδασης, όπως ακριβώς είδαμε και στο 1</a:t>
            </a:r>
            <a:r>
              <a:rPr lang="el-GR" baseline="30000" dirty="0"/>
              <a:t>ο</a:t>
            </a:r>
            <a:r>
              <a:rPr lang="el-GR" dirty="0"/>
              <a:t> μέρος της παρούσας εργασίας.</a:t>
            </a:r>
            <a:r>
              <a:rPr lang="en-US" dirty="0"/>
              <a:t> </a:t>
            </a:r>
            <a:r>
              <a:rPr lang="el-GR" dirty="0"/>
              <a:t>Στο </a:t>
            </a:r>
            <a:r>
              <a:rPr lang="en-US" dirty="0"/>
              <a:t>UV</a:t>
            </a:r>
            <a:r>
              <a:rPr lang="el-GR" dirty="0"/>
              <a:t> δηλαδή, η διάχυτη είναι διαρκώς μεγαλύτερη από την άμεση, κάτι που φαίνεται από το γεγονός ότι ο λόγος είναι σχεδόν παντού μικρότερος από την μονάδα. </a:t>
            </a:r>
          </a:p>
          <a:p>
            <a:pPr marL="285750" indent="-285750">
              <a:buFont typeface="Arial" panose="020B0604020202020204" pitchFamily="34" charset="0"/>
              <a:buChar char="•"/>
            </a:pPr>
            <a:r>
              <a:rPr lang="el-GR" dirty="0"/>
              <a:t>Στην ανακλαστικότητα SSA, με βάση το μέρος 2 της παρούσας εργασίας, αναμένουμε επίσης αντίστοιχη συμπεριφορά. Στις υψηλότερες τιμές SSA, η διάχυση αυξάνεται, ενώ η άμεση ακτινοβολία μειώνεται. Και οι 3 λόγοι εμφανίζουν παρόμοια συμπεριφορά, η οποία όμως είναι δύσκολο να ποσοτικοποιηθεί με ένα </a:t>
            </a:r>
            <a:r>
              <a:rPr lang="el-GR" dirty="0" err="1"/>
              <a:t>color</a:t>
            </a:r>
            <a:r>
              <a:rPr lang="el-GR" dirty="0"/>
              <a:t> </a:t>
            </a:r>
            <a:r>
              <a:rPr lang="el-GR" dirty="0" err="1"/>
              <a:t>analysis</a:t>
            </a:r>
            <a:r>
              <a:rPr lang="el-GR" dirty="0"/>
              <a:t> διάγραμμα.</a:t>
            </a:r>
          </a:p>
          <a:p>
            <a:pPr marL="285750" indent="-285750">
              <a:buFont typeface="Arial" panose="020B0604020202020204" pitchFamily="34" charset="0"/>
              <a:buChar char="•"/>
            </a:pPr>
            <a:r>
              <a:rPr lang="el-GR" dirty="0"/>
              <a:t>Για μεγάλες γωνίες παρατηρούμε</a:t>
            </a:r>
            <a:r>
              <a:rPr lang="en-US" dirty="0"/>
              <a:t> </a:t>
            </a:r>
            <a:r>
              <a:rPr lang="el-GR" dirty="0"/>
              <a:t>ότι ο λόγος </a:t>
            </a:r>
            <a:r>
              <a:rPr lang="el-GR" dirty="0" err="1"/>
              <a:t>diffused</a:t>
            </a:r>
            <a:r>
              <a:rPr lang="el-GR" dirty="0"/>
              <a:t>/</a:t>
            </a:r>
            <a:r>
              <a:rPr lang="el-GR" dirty="0" err="1"/>
              <a:t>global</a:t>
            </a:r>
            <a:r>
              <a:rPr lang="el-GR" dirty="0"/>
              <a:t> είναι μεγαλύτερος απ’ ότι ο αντίστοιχος λόγος για την </a:t>
            </a:r>
            <a:r>
              <a:rPr lang="el-GR" dirty="0" err="1"/>
              <a:t>direct</a:t>
            </a:r>
            <a:r>
              <a:rPr lang="el-GR" dirty="0"/>
              <a:t>. Στο διάγραμμα για την </a:t>
            </a:r>
            <a:r>
              <a:rPr lang="el-GR" dirty="0" err="1"/>
              <a:t>diffused</a:t>
            </a:r>
            <a:r>
              <a:rPr lang="el-GR" dirty="0"/>
              <a:t>/ </a:t>
            </a:r>
            <a:r>
              <a:rPr lang="el-GR" dirty="0" err="1"/>
              <a:t>global</a:t>
            </a:r>
            <a:r>
              <a:rPr lang="el-GR" dirty="0"/>
              <a:t> παρατηρούμε ότι καθώς η ζενίθια γωνία αυξάνει, ο λόγος παίρνει τιμές κοντά στην μονάδα, υποδεικνύοντας την επικράτηση της διάχυτης ακτινοβολίας στην ατμόσφαιρα. Αυτό μας υποδεικνύει ότι οι πολλαπλές σκεδάσεις λόγω του μεγαλύτερου οπτικού δρόμου έχουν οδηγήσει στην ενίσχυση της διάχυτης συνιστώσας της ηλιακής ακτινοβολίας. </a:t>
            </a:r>
          </a:p>
          <a:p>
            <a:pPr marL="285750" indent="-285750">
              <a:buFont typeface="Arial" panose="020B0604020202020204" pitchFamily="34" charset="0"/>
              <a:buChar char="•"/>
            </a:pPr>
            <a:r>
              <a:rPr lang="el-GR" dirty="0"/>
              <a:t>Ο λόγος </a:t>
            </a:r>
            <a:r>
              <a:rPr lang="el-GR" dirty="0" err="1"/>
              <a:t>direct</a:t>
            </a:r>
            <a:r>
              <a:rPr lang="el-GR" dirty="0"/>
              <a:t>/</a:t>
            </a:r>
            <a:r>
              <a:rPr lang="el-GR" dirty="0" err="1"/>
              <a:t>global</a:t>
            </a:r>
            <a:r>
              <a:rPr lang="el-GR" dirty="0"/>
              <a:t> μπορεί να δείξει την ισχύ της άμεσης ακτινοβολίας σε σχέση με τη συνολική. Αν αυξάνεται η διάχυση (λόγω μεγαλύτερης SSA ή b), τότε ο λόγος αυτός μπορεί να μειωθεί. Για το διάγραμμα που μελετάμε παρατηρούμε ότι ο λόγος </a:t>
            </a:r>
            <a:r>
              <a:rPr lang="el-GR" dirty="0" err="1"/>
              <a:t>direct</a:t>
            </a:r>
            <a:r>
              <a:rPr lang="el-GR" dirty="0"/>
              <a:t>/</a:t>
            </a:r>
            <a:r>
              <a:rPr lang="el-GR" dirty="0" err="1"/>
              <a:t>global</a:t>
            </a:r>
            <a:r>
              <a:rPr lang="el-GR" dirty="0"/>
              <a:t> είναι πάντα πολύ μικρότερος της μονάδας και σχετικά σταθερός ως προς κάθε μεταβολή.</a:t>
            </a:r>
            <a:endParaRPr lang="en-US" dirty="0"/>
          </a:p>
        </p:txBody>
      </p:sp>
      <p:sp>
        <p:nvSpPr>
          <p:cNvPr id="3" name="Title 1">
            <a:extLst>
              <a:ext uri="{FF2B5EF4-FFF2-40B4-BE49-F238E27FC236}">
                <a16:creationId xmlns:a16="http://schemas.microsoft.com/office/drawing/2014/main" id="{72473EF7-245D-9BA7-DE3D-BAD77E0154C8}"/>
              </a:ext>
            </a:extLst>
          </p:cNvPr>
          <p:cNvSpPr txBox="1">
            <a:spLocks/>
          </p:cNvSpPr>
          <p:nvPr/>
        </p:nvSpPr>
        <p:spPr>
          <a:xfrm>
            <a:off x="413657" y="533737"/>
            <a:ext cx="5029200" cy="609263"/>
          </a:xfrm>
          <a:prstGeom prst="rect">
            <a:avLst/>
          </a:prstGeom>
        </p:spPr>
        <p:txBody>
          <a:bodyPr>
            <a:normAutofit fontScale="900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l-GR" dirty="0"/>
              <a:t>ΣΥΜΠΕΡΑΣΜΑΤΑ</a:t>
            </a:r>
          </a:p>
        </p:txBody>
      </p:sp>
    </p:spTree>
    <p:extLst>
      <p:ext uri="{BB962C8B-B14F-4D97-AF65-F5344CB8AC3E}">
        <p14:creationId xmlns:p14="http://schemas.microsoft.com/office/powerpoint/2010/main" val="3888448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5C2F95-972F-8A1F-2778-0E502DDBD9A7}"/>
              </a:ext>
            </a:extLst>
          </p:cNvPr>
          <p:cNvSpPr txBox="1"/>
          <p:nvPr/>
        </p:nvSpPr>
        <p:spPr>
          <a:xfrm>
            <a:off x="4332514" y="566448"/>
            <a:ext cx="3526971"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wavelength = </a:t>
            </a:r>
            <a:r>
              <a:rPr lang="el-GR" sz="2800" b="1" dirty="0">
                <a:latin typeface="Times New Roman" panose="02020603050405020304" pitchFamily="18" charset="0"/>
                <a:cs typeface="Times New Roman" panose="02020603050405020304" pitchFamily="18" charset="0"/>
              </a:rPr>
              <a:t>9</a:t>
            </a:r>
            <a:r>
              <a:rPr lang="en-US" sz="2800" b="1" dirty="0">
                <a:latin typeface="Times New Roman" panose="02020603050405020304" pitchFamily="18" charset="0"/>
                <a:cs typeface="Times New Roman" panose="02020603050405020304" pitchFamily="18" charset="0"/>
              </a:rPr>
              <a:t>00 nm </a:t>
            </a:r>
          </a:p>
        </p:txBody>
      </p:sp>
      <p:pic>
        <p:nvPicPr>
          <p:cNvPr id="5" name="Picture 4" descr="A diagram of a cube with a rainbow scale&#10;&#10;Description automatically generated with medium confidence">
            <a:extLst>
              <a:ext uri="{FF2B5EF4-FFF2-40B4-BE49-F238E27FC236}">
                <a16:creationId xmlns:a16="http://schemas.microsoft.com/office/drawing/2014/main" id="{FF699FC8-E9E7-BBBC-71EF-E7E99ACF9CC9}"/>
              </a:ext>
            </a:extLst>
          </p:cNvPr>
          <p:cNvPicPr>
            <a:picLocks noChangeAspect="1"/>
          </p:cNvPicPr>
          <p:nvPr/>
        </p:nvPicPr>
        <p:blipFill>
          <a:blip r:embed="rId2"/>
          <a:stretch>
            <a:fillRect/>
          </a:stretch>
        </p:blipFill>
        <p:spPr>
          <a:xfrm>
            <a:off x="472439" y="1554480"/>
            <a:ext cx="11247120" cy="3749040"/>
          </a:xfrm>
          <a:prstGeom prst="rect">
            <a:avLst/>
          </a:prstGeom>
        </p:spPr>
      </p:pic>
    </p:spTree>
    <p:extLst>
      <p:ext uri="{BB962C8B-B14F-4D97-AF65-F5344CB8AC3E}">
        <p14:creationId xmlns:p14="http://schemas.microsoft.com/office/powerpoint/2010/main" val="1257378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CB83-65F0-7D15-1DD2-B37D137DFF66}"/>
              </a:ext>
            </a:extLst>
          </p:cNvPr>
          <p:cNvSpPr txBox="1">
            <a:spLocks/>
          </p:cNvSpPr>
          <p:nvPr/>
        </p:nvSpPr>
        <p:spPr>
          <a:xfrm>
            <a:off x="413656" y="533736"/>
            <a:ext cx="8109857" cy="750777"/>
          </a:xfrm>
          <a:prstGeom prst="rect">
            <a:avLst/>
          </a:prstGeom>
        </p:spPr>
        <p:txBody>
          <a:bodyPr>
            <a:normAutofit fontScale="9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l-GR" dirty="0"/>
              <a:t>ΣΥΜΠΕΡΑΣΜΑΤΑ και ΣΥΓΚΡΙΣΗ</a:t>
            </a:r>
          </a:p>
        </p:txBody>
      </p:sp>
      <p:sp>
        <p:nvSpPr>
          <p:cNvPr id="3" name="TextBox 2">
            <a:extLst>
              <a:ext uri="{FF2B5EF4-FFF2-40B4-BE49-F238E27FC236}">
                <a16:creationId xmlns:a16="http://schemas.microsoft.com/office/drawing/2014/main" id="{0B2C1315-F083-1379-1894-83ED6B2394C3}"/>
              </a:ext>
            </a:extLst>
          </p:cNvPr>
          <p:cNvSpPr txBox="1"/>
          <p:nvPr/>
        </p:nvSpPr>
        <p:spPr>
          <a:xfrm>
            <a:off x="413656" y="1284513"/>
            <a:ext cx="11070771" cy="3693319"/>
          </a:xfrm>
          <a:prstGeom prst="rect">
            <a:avLst/>
          </a:prstGeom>
          <a:noFill/>
        </p:spPr>
        <p:txBody>
          <a:bodyPr wrap="square" rtlCol="0">
            <a:spAutoFit/>
          </a:bodyPr>
          <a:lstStyle/>
          <a:p>
            <a:pPr marL="285750" indent="-285750">
              <a:buFont typeface="Arial" panose="020B0604020202020204" pitchFamily="34" charset="0"/>
              <a:buChar char="•"/>
            </a:pPr>
            <a:r>
              <a:rPr lang="el-GR" dirty="0"/>
              <a:t>Σε αντίθεση με την περίπτωση των 300 nm, παρατηρούμε ότι ο λόγος </a:t>
            </a:r>
            <a:r>
              <a:rPr lang="el-GR" dirty="0" err="1"/>
              <a:t>direct</a:t>
            </a:r>
            <a:r>
              <a:rPr lang="el-GR" dirty="0"/>
              <a:t>/</a:t>
            </a:r>
            <a:r>
              <a:rPr lang="el-GR" dirty="0" err="1"/>
              <a:t>diffused</a:t>
            </a:r>
            <a:r>
              <a:rPr lang="en-US" dirty="0"/>
              <a:t> </a:t>
            </a:r>
            <a:r>
              <a:rPr lang="el-GR" dirty="0"/>
              <a:t>παίρνει τιμές αρκετά μεγαλύτερες της μονάδας (αξίζει να σημειωθεί και η τεράστια διαφορά στις χρωματικές κλίμακες όπου στην 1</a:t>
            </a:r>
            <a:r>
              <a:rPr lang="el-GR" baseline="30000" dirty="0"/>
              <a:t>η</a:t>
            </a:r>
            <a:r>
              <a:rPr lang="el-GR" dirty="0"/>
              <a:t> περίπτωση οι λόγοι φτάνουν σε τιμές κοντά στο1.2 ενώ στην 2</a:t>
            </a:r>
            <a:r>
              <a:rPr lang="el-GR" baseline="30000" dirty="0"/>
              <a:t>η</a:t>
            </a:r>
            <a:r>
              <a:rPr lang="el-GR" dirty="0"/>
              <a:t> περίπτωση ξεπερνούν το 160) και ως αποτέλεσμα η άμεση ακτινοβολία είναι πολύ μεγαλύτερη της διάχυτης. Αυτό συμβαίνει καθώς σε αυτά τα μήκη κύματος, η σκέδαση είναι ασθενέστερη και συνεπώς η διάχυτη ακτινοβολία εξασθενεί. </a:t>
            </a:r>
          </a:p>
          <a:p>
            <a:pPr marL="285750" indent="-285750">
              <a:buFont typeface="Arial" panose="020B0604020202020204" pitchFamily="34" charset="0"/>
              <a:buChar char="•"/>
            </a:pPr>
            <a:r>
              <a:rPr lang="el-GR" dirty="0"/>
              <a:t>Η ανακλαστικότητα μεμονωμένης σκέδασης και η ζενίθια γωνία εξακολουθούν να επηρεάζουν τους λόγους, αλλά το πώς αλληλεπιδρούν με το μήκος κύματος διαφέρει καθώς στα 900 nm, η ατμόσφαιρα εμφανίζει μικρότερη σκέδαση και απορρόφηση της ακτινοβολίας. Επομένως, βλέπουμε μικρότερη διαφοροποίηση στους λόγους καθώς αυξάνεται η SSA ή αλλάζει η ζενίθια γωνία, σε σχέση με την περιοχή των 300 nm. Το ίδιο συμβαίνει και με τον παράγοντα </a:t>
            </a:r>
            <a:r>
              <a:rPr lang="el-GR" dirty="0" err="1"/>
              <a:t>Angstrom</a:t>
            </a:r>
            <a:r>
              <a:rPr lang="el-GR" dirty="0"/>
              <a:t> b.</a:t>
            </a:r>
          </a:p>
          <a:p>
            <a:pPr marL="285750" indent="-285750">
              <a:buFont typeface="Arial" panose="020B0604020202020204" pitchFamily="34" charset="0"/>
              <a:buChar char="•"/>
            </a:pPr>
            <a:r>
              <a:rPr lang="el-GR" dirty="0"/>
              <a:t>Και εδώ, η διάχυτη ακτινοβολία ενισχύεται για μεγάλες τιμές της ζενίθιας γωνίας, της ανακλαστικότητας μεμονωμένης σκέδασης αλλά και του παράγοντα </a:t>
            </a:r>
            <a:r>
              <a:rPr lang="el-GR" dirty="0" err="1"/>
              <a:t>Angstrom</a:t>
            </a:r>
            <a:r>
              <a:rPr lang="el-GR" dirty="0"/>
              <a:t>.</a:t>
            </a:r>
            <a:endParaRPr lang="en-US" dirty="0"/>
          </a:p>
        </p:txBody>
      </p:sp>
    </p:spTree>
    <p:extLst>
      <p:ext uri="{BB962C8B-B14F-4D97-AF65-F5344CB8AC3E}">
        <p14:creationId xmlns:p14="http://schemas.microsoft.com/office/powerpoint/2010/main" val="2665249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EFAA6B-75A6-3D12-8F9F-A958C0CA63F6}"/>
              </a:ext>
            </a:extLst>
          </p:cNvPr>
          <p:cNvPicPr>
            <a:picLocks noChangeAspect="1"/>
          </p:cNvPicPr>
          <p:nvPr/>
        </p:nvPicPr>
        <p:blipFill>
          <a:blip r:embed="rId2"/>
          <a:stretch>
            <a:fillRect/>
          </a:stretch>
        </p:blipFill>
        <p:spPr>
          <a:xfrm>
            <a:off x="892454" y="3429001"/>
            <a:ext cx="5203542" cy="3122125"/>
          </a:xfrm>
          <a:prstGeom prst="rect">
            <a:avLst/>
          </a:prstGeom>
        </p:spPr>
      </p:pic>
      <p:pic>
        <p:nvPicPr>
          <p:cNvPr id="5" name="Picture 4">
            <a:extLst>
              <a:ext uri="{FF2B5EF4-FFF2-40B4-BE49-F238E27FC236}">
                <a16:creationId xmlns:a16="http://schemas.microsoft.com/office/drawing/2014/main" id="{823D6EEE-3686-18B5-5B05-12B400FFA72F}"/>
              </a:ext>
            </a:extLst>
          </p:cNvPr>
          <p:cNvPicPr>
            <a:picLocks noChangeAspect="1"/>
          </p:cNvPicPr>
          <p:nvPr/>
        </p:nvPicPr>
        <p:blipFill>
          <a:blip r:embed="rId3"/>
          <a:stretch>
            <a:fillRect/>
          </a:stretch>
        </p:blipFill>
        <p:spPr>
          <a:xfrm>
            <a:off x="6095997" y="306873"/>
            <a:ext cx="5203543" cy="3122126"/>
          </a:xfrm>
          <a:prstGeom prst="rect">
            <a:avLst/>
          </a:prstGeom>
        </p:spPr>
      </p:pic>
      <p:pic>
        <p:nvPicPr>
          <p:cNvPr id="6" name="Picture 5">
            <a:extLst>
              <a:ext uri="{FF2B5EF4-FFF2-40B4-BE49-F238E27FC236}">
                <a16:creationId xmlns:a16="http://schemas.microsoft.com/office/drawing/2014/main" id="{D30032F3-B066-21DD-CFBA-A9D3CB691D1D}"/>
              </a:ext>
            </a:extLst>
          </p:cNvPr>
          <p:cNvPicPr>
            <a:picLocks noChangeAspect="1"/>
          </p:cNvPicPr>
          <p:nvPr/>
        </p:nvPicPr>
        <p:blipFill>
          <a:blip r:embed="rId4"/>
          <a:stretch>
            <a:fillRect/>
          </a:stretch>
        </p:blipFill>
        <p:spPr>
          <a:xfrm>
            <a:off x="892454" y="306874"/>
            <a:ext cx="5203543" cy="3122126"/>
          </a:xfrm>
          <a:prstGeom prst="rect">
            <a:avLst/>
          </a:prstGeom>
        </p:spPr>
      </p:pic>
      <p:pic>
        <p:nvPicPr>
          <p:cNvPr id="3" name="Picture 2">
            <a:extLst>
              <a:ext uri="{FF2B5EF4-FFF2-40B4-BE49-F238E27FC236}">
                <a16:creationId xmlns:a16="http://schemas.microsoft.com/office/drawing/2014/main" id="{5C3339EF-563B-ADF0-9E90-20C42D09D0D8}"/>
              </a:ext>
            </a:extLst>
          </p:cNvPr>
          <p:cNvPicPr>
            <a:picLocks noChangeAspect="1"/>
          </p:cNvPicPr>
          <p:nvPr/>
        </p:nvPicPr>
        <p:blipFill>
          <a:blip r:embed="rId5"/>
          <a:stretch>
            <a:fillRect/>
          </a:stretch>
        </p:blipFill>
        <p:spPr>
          <a:xfrm>
            <a:off x="6102699" y="3428999"/>
            <a:ext cx="5196840" cy="3118104"/>
          </a:xfrm>
          <a:prstGeom prst="rect">
            <a:avLst/>
          </a:prstGeom>
        </p:spPr>
      </p:pic>
    </p:spTree>
    <p:extLst>
      <p:ext uri="{BB962C8B-B14F-4D97-AF65-F5344CB8AC3E}">
        <p14:creationId xmlns:p14="http://schemas.microsoft.com/office/powerpoint/2010/main" val="2477191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AC68B2-25EE-F116-C898-D1F887A9F5F1}"/>
              </a:ext>
            </a:extLst>
          </p:cNvPr>
          <p:cNvSpPr txBox="1"/>
          <p:nvPr/>
        </p:nvSpPr>
        <p:spPr>
          <a:xfrm>
            <a:off x="2068285" y="2690336"/>
            <a:ext cx="8055429" cy="1477328"/>
          </a:xfrm>
          <a:prstGeom prst="rect">
            <a:avLst/>
          </a:prstGeom>
          <a:noFill/>
        </p:spPr>
        <p:txBody>
          <a:bodyPr wrap="square" rtlCol="0">
            <a:spAutoFit/>
          </a:bodyPr>
          <a:lstStyle/>
          <a:p>
            <a:pPr algn="ctr"/>
            <a:r>
              <a:rPr lang="el-GR" dirty="0"/>
              <a:t>Όπως πάντα, ο κώδικας καθώς και τα αρχεία που τον συνοδεύουν μπορούν να βρεθούν στον προσωπικό μου λογαριασμό στο </a:t>
            </a:r>
            <a:r>
              <a:rPr lang="en-US" dirty="0" err="1"/>
              <a:t>Github</a:t>
            </a:r>
            <a:r>
              <a:rPr lang="el-GR" dirty="0"/>
              <a:t>. </a:t>
            </a:r>
          </a:p>
          <a:p>
            <a:pPr algn="ctr"/>
            <a:r>
              <a:rPr lang="el-GR" dirty="0"/>
              <a:t>(</a:t>
            </a:r>
            <a:r>
              <a:rPr lang="en-US" dirty="0">
                <a:hlinkClick r:id="rId2"/>
              </a:rPr>
              <a:t>MSc---Applied-Meteorology-and-Environmental-Physics/</a:t>
            </a:r>
            <a:r>
              <a:rPr lang="en-US" dirty="0" err="1">
                <a:hlinkClick r:id="rId2"/>
              </a:rPr>
              <a:t>Radiation_and_Atmosphere_Interaction</a:t>
            </a:r>
            <a:r>
              <a:rPr lang="el-GR" dirty="0"/>
              <a:t>)</a:t>
            </a:r>
          </a:p>
          <a:p>
            <a:endParaRPr lang="en-US" dirty="0"/>
          </a:p>
        </p:txBody>
      </p:sp>
    </p:spTree>
    <p:extLst>
      <p:ext uri="{BB962C8B-B14F-4D97-AF65-F5344CB8AC3E}">
        <p14:creationId xmlns:p14="http://schemas.microsoft.com/office/powerpoint/2010/main" val="2099839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37769-526B-BD4D-89AC-3A5DD797F5D6}"/>
              </a:ext>
            </a:extLst>
          </p:cNvPr>
          <p:cNvPicPr>
            <a:picLocks noChangeAspect="1"/>
          </p:cNvPicPr>
          <p:nvPr/>
        </p:nvPicPr>
        <p:blipFill>
          <a:blip r:embed="rId2"/>
          <a:stretch>
            <a:fillRect/>
          </a:stretch>
        </p:blipFill>
        <p:spPr>
          <a:xfrm>
            <a:off x="975360" y="1869947"/>
            <a:ext cx="5196840" cy="3118104"/>
          </a:xfrm>
          <a:prstGeom prst="rect">
            <a:avLst/>
          </a:prstGeom>
        </p:spPr>
      </p:pic>
      <p:sp>
        <p:nvSpPr>
          <p:cNvPr id="4" name="TextBox 3">
            <a:extLst>
              <a:ext uri="{FF2B5EF4-FFF2-40B4-BE49-F238E27FC236}">
                <a16:creationId xmlns:a16="http://schemas.microsoft.com/office/drawing/2014/main" id="{7B4ACD8E-3B03-1592-618D-8415955E1755}"/>
              </a:ext>
            </a:extLst>
          </p:cNvPr>
          <p:cNvSpPr txBox="1"/>
          <p:nvPr/>
        </p:nvSpPr>
        <p:spPr>
          <a:xfrm>
            <a:off x="6286830" y="335845"/>
            <a:ext cx="5589483" cy="6186309"/>
          </a:xfrm>
          <a:prstGeom prst="rect">
            <a:avLst/>
          </a:prstGeom>
          <a:noFill/>
        </p:spPr>
        <p:txBody>
          <a:bodyPr wrap="square" rtlCol="0">
            <a:spAutoFit/>
          </a:bodyPr>
          <a:lstStyle/>
          <a:p>
            <a:r>
              <a:rPr lang="el-GR" dirty="0"/>
              <a:t>Οι καμπύλες που απεικονίζονται στις παραπάνω γραφικές παραστάσεις, αντιπροσωπεύουν τον λόγο της ολικής, της άμεσης και της διάχυτης ακτινοβολίας ως προς την τιμή αναφοράς για κάθε συνιστώσα που προκύπτει αν θέσουμε όπου b = 0. Με την αύξηση του παράγοντα b παρατηρούμε ότι επηρεάζεται κυρίως η διάχυτη συνιστώσα της ακτινοβολίας ενώ η ολική και η άμεση απεικονίζονται με τιμές που τείνουν στο μηδέν. Για τον λόγο αυτό, στην συνέχεια παρουσιάζονται τα ίδια διαγράμματα χωρίς την διάχυτη ακτινοβολία έτσι ώστε να είναι πιο εμφανής η μεταβολή των άλλων δύο συνιστωσών της ακτινοβολίας.  Η μορφή των καμπυλών των διαφορετικών συνιστωσών της ακτινοβολίας  παραμένει ίδια και για τις 6 τιμές του παράγοντα b</a:t>
            </a:r>
            <a:r>
              <a:rPr lang="el-GR" b="1" dirty="0"/>
              <a:t>, </a:t>
            </a:r>
            <a:r>
              <a:rPr lang="el-GR" dirty="0"/>
              <a:t>αλλάζει όμως κάθε φορά η τιμή των λόγων, κάτι που είναι εμφανές από την μεταβολή των τιμών στον άξονα </a:t>
            </a:r>
            <a:r>
              <a:rPr lang="en-US" dirty="0"/>
              <a:t>y</a:t>
            </a:r>
            <a:r>
              <a:rPr lang="el-GR" dirty="0"/>
              <a:t>.</a:t>
            </a:r>
            <a:r>
              <a:rPr lang="en-US" dirty="0"/>
              <a:t> </a:t>
            </a:r>
            <a:r>
              <a:rPr lang="el-GR" dirty="0"/>
              <a:t>Επιπρόσθετα, παρατηρούμε ότι με την αύξηση του μήκους κύματος, οι αποκλίσεις του λόγου της διάχυτης ακτινοβολίας αυξάνουν απότομα. </a:t>
            </a:r>
            <a:endParaRPr lang="en-US" dirty="0"/>
          </a:p>
        </p:txBody>
      </p:sp>
    </p:spTree>
    <p:extLst>
      <p:ext uri="{BB962C8B-B14F-4D97-AF65-F5344CB8AC3E}">
        <p14:creationId xmlns:p14="http://schemas.microsoft.com/office/powerpoint/2010/main" val="4139954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red line&#10;&#10;Description automatically generated">
            <a:extLst>
              <a:ext uri="{FF2B5EF4-FFF2-40B4-BE49-F238E27FC236}">
                <a16:creationId xmlns:a16="http://schemas.microsoft.com/office/drawing/2014/main" id="{11BEDD43-634A-8555-4F53-0064FCC52B8D}"/>
              </a:ext>
            </a:extLst>
          </p:cNvPr>
          <p:cNvPicPr>
            <a:picLocks noChangeAspect="1"/>
          </p:cNvPicPr>
          <p:nvPr/>
        </p:nvPicPr>
        <p:blipFill>
          <a:blip r:embed="rId2"/>
          <a:stretch>
            <a:fillRect/>
          </a:stretch>
        </p:blipFill>
        <p:spPr>
          <a:xfrm>
            <a:off x="899160" y="310896"/>
            <a:ext cx="5196840" cy="3118104"/>
          </a:xfrm>
          <a:prstGeom prst="rect">
            <a:avLst/>
          </a:prstGeom>
        </p:spPr>
      </p:pic>
      <p:pic>
        <p:nvPicPr>
          <p:cNvPr id="3" name="Picture 2" descr="A graph with a red line&#10;&#10;Description automatically generated">
            <a:extLst>
              <a:ext uri="{FF2B5EF4-FFF2-40B4-BE49-F238E27FC236}">
                <a16:creationId xmlns:a16="http://schemas.microsoft.com/office/drawing/2014/main" id="{4C81718B-3E14-83C0-1D1C-C3B352B501C6}"/>
              </a:ext>
            </a:extLst>
          </p:cNvPr>
          <p:cNvPicPr>
            <a:picLocks noChangeAspect="1"/>
          </p:cNvPicPr>
          <p:nvPr/>
        </p:nvPicPr>
        <p:blipFill>
          <a:blip r:embed="rId3"/>
          <a:stretch>
            <a:fillRect/>
          </a:stretch>
        </p:blipFill>
        <p:spPr>
          <a:xfrm>
            <a:off x="6096000" y="310896"/>
            <a:ext cx="5196840" cy="3118104"/>
          </a:xfrm>
          <a:prstGeom prst="rect">
            <a:avLst/>
          </a:prstGeom>
        </p:spPr>
      </p:pic>
      <p:pic>
        <p:nvPicPr>
          <p:cNvPr id="4" name="Picture 3" descr="A graph with a blue line&#10;&#10;Description automatically generated">
            <a:extLst>
              <a:ext uri="{FF2B5EF4-FFF2-40B4-BE49-F238E27FC236}">
                <a16:creationId xmlns:a16="http://schemas.microsoft.com/office/drawing/2014/main" id="{EF9A97F8-0E71-EFC0-8876-9807CF8A9C8E}"/>
              </a:ext>
            </a:extLst>
          </p:cNvPr>
          <p:cNvPicPr>
            <a:picLocks noChangeAspect="1"/>
          </p:cNvPicPr>
          <p:nvPr/>
        </p:nvPicPr>
        <p:blipFill>
          <a:blip r:embed="rId4"/>
          <a:stretch>
            <a:fillRect/>
          </a:stretch>
        </p:blipFill>
        <p:spPr>
          <a:xfrm>
            <a:off x="6096000" y="3429000"/>
            <a:ext cx="5196840" cy="3118104"/>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B5DAC48C-69BA-0D06-9158-0770C6F4E051}"/>
              </a:ext>
            </a:extLst>
          </p:cNvPr>
          <p:cNvPicPr>
            <a:picLocks noChangeAspect="1"/>
          </p:cNvPicPr>
          <p:nvPr/>
        </p:nvPicPr>
        <p:blipFill>
          <a:blip r:embed="rId5"/>
          <a:stretch>
            <a:fillRect/>
          </a:stretch>
        </p:blipFill>
        <p:spPr>
          <a:xfrm>
            <a:off x="899160" y="3429000"/>
            <a:ext cx="5196840" cy="3118104"/>
          </a:xfrm>
          <a:prstGeom prst="rect">
            <a:avLst/>
          </a:prstGeom>
        </p:spPr>
      </p:pic>
    </p:spTree>
    <p:extLst>
      <p:ext uri="{BB962C8B-B14F-4D97-AF65-F5344CB8AC3E}">
        <p14:creationId xmlns:p14="http://schemas.microsoft.com/office/powerpoint/2010/main" val="3465057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blue line&#10;&#10;Description automatically generated">
            <a:extLst>
              <a:ext uri="{FF2B5EF4-FFF2-40B4-BE49-F238E27FC236}">
                <a16:creationId xmlns:a16="http://schemas.microsoft.com/office/drawing/2014/main" id="{7D5A84CC-0E72-3C7E-97AA-C64D3519096B}"/>
              </a:ext>
            </a:extLst>
          </p:cNvPr>
          <p:cNvPicPr>
            <a:picLocks noChangeAspect="1"/>
          </p:cNvPicPr>
          <p:nvPr/>
        </p:nvPicPr>
        <p:blipFill>
          <a:blip r:embed="rId2"/>
          <a:stretch>
            <a:fillRect/>
          </a:stretch>
        </p:blipFill>
        <p:spPr>
          <a:xfrm>
            <a:off x="2419894" y="1223335"/>
            <a:ext cx="7391399" cy="4434840"/>
          </a:xfrm>
          <a:prstGeom prst="rect">
            <a:avLst/>
          </a:prstGeom>
        </p:spPr>
      </p:pic>
    </p:spTree>
    <p:extLst>
      <p:ext uri="{BB962C8B-B14F-4D97-AF65-F5344CB8AC3E}">
        <p14:creationId xmlns:p14="http://schemas.microsoft.com/office/powerpoint/2010/main" val="36005490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1288</TotalTime>
  <Words>4227</Words>
  <Application>Microsoft Office PowerPoint</Application>
  <PresentationFormat>Widescreen</PresentationFormat>
  <Paragraphs>100</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Century Gothic</vt:lpstr>
      <vt:lpstr>Garamond</vt:lpstr>
      <vt:lpstr>Open Sans</vt:lpstr>
      <vt:lpstr>Times New Roman</vt:lpstr>
      <vt:lpstr>Wingdings</vt:lpstr>
      <vt:lpstr>Savon</vt:lpstr>
      <vt:lpstr>ΑΛΛΗΛΕΠΙΔΡΑΣΗ  ΑΚΤΙΝΟΒΟΛΙΑΣ - ΑΤΜΟΣΦΑΙΡΑΣ</vt:lpstr>
      <vt:lpstr>ΜΕΡΟΣ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ΣΥΜΠΕΡΑΣΜΑΤΑ</vt:lpstr>
      <vt:lpstr>PowerPoint Presentation</vt:lpstr>
      <vt:lpstr>ΜΕΡΟΣ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ΣΥΜΠΕΡΑΣΜΑΤΑ</vt:lpstr>
      <vt:lpstr>ΣΥΜΠΕΡΑΣΜΑΤΑ</vt:lpstr>
      <vt:lpstr>ΜΕΡΟΣ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ΣΥΜΠΕΡΑΣΜΑΤΑ</vt:lpstr>
      <vt:lpstr>ΣΥΜΠΕΡΑΣΜΑΤΑ</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ΚΑΪΡΑΚΤΙΔΗ ΝΕΦΕΛΗ ΖΩΗ</dc:creator>
  <cp:lastModifiedBy>ΚΑΪΡΑΚΤΙΔΗ ΝΕΦΕΛΗ ΖΩΗ</cp:lastModifiedBy>
  <cp:revision>95</cp:revision>
  <dcterms:created xsi:type="dcterms:W3CDTF">2025-01-07T16:31:43Z</dcterms:created>
  <dcterms:modified xsi:type="dcterms:W3CDTF">2025-01-23T20:38:29Z</dcterms:modified>
</cp:coreProperties>
</file>